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13" r:id="rId4"/>
    <p:sldMasterId id="2147483725" r:id="rId5"/>
    <p:sldMasterId id="2147483737" r:id="rId6"/>
    <p:sldMasterId id="2147483749" r:id="rId7"/>
    <p:sldMasterId id="2147483751" r:id="rId8"/>
  </p:sldMasterIdLst>
  <p:notesMasterIdLst>
    <p:notesMasterId r:id="rId74"/>
  </p:notesMasterIdLst>
  <p:handoutMasterIdLst>
    <p:handoutMasterId r:id="rId75"/>
  </p:handoutMasterIdLst>
  <p:sldIdLst>
    <p:sldId id="256" r:id="rId9"/>
    <p:sldId id="701" r:id="rId10"/>
    <p:sldId id="677" r:id="rId11"/>
    <p:sldId id="658" r:id="rId12"/>
    <p:sldId id="564" r:id="rId13"/>
    <p:sldId id="260" r:id="rId14"/>
    <p:sldId id="261" r:id="rId15"/>
    <p:sldId id="626" r:id="rId16"/>
    <p:sldId id="262" r:id="rId17"/>
    <p:sldId id="575" r:id="rId18"/>
    <p:sldId id="578" r:id="rId19"/>
    <p:sldId id="579" r:id="rId20"/>
    <p:sldId id="620" r:id="rId21"/>
    <p:sldId id="565" r:id="rId22"/>
    <p:sldId id="693" r:id="rId23"/>
    <p:sldId id="694" r:id="rId24"/>
    <p:sldId id="695" r:id="rId25"/>
    <p:sldId id="696" r:id="rId26"/>
    <p:sldId id="697" r:id="rId27"/>
    <p:sldId id="698" r:id="rId28"/>
    <p:sldId id="699" r:id="rId29"/>
    <p:sldId id="700" r:id="rId30"/>
    <p:sldId id="566" r:id="rId31"/>
    <p:sldId id="259" r:id="rId32"/>
    <p:sldId id="571" r:id="rId33"/>
    <p:sldId id="680" r:id="rId34"/>
    <p:sldId id="681" r:id="rId35"/>
    <p:sldId id="682" r:id="rId36"/>
    <p:sldId id="683" r:id="rId37"/>
    <p:sldId id="684" r:id="rId38"/>
    <p:sldId id="685" r:id="rId39"/>
    <p:sldId id="686" r:id="rId40"/>
    <p:sldId id="687" r:id="rId41"/>
    <p:sldId id="688" r:id="rId42"/>
    <p:sldId id="689" r:id="rId43"/>
    <p:sldId id="679" r:id="rId44"/>
    <p:sldId id="676" r:id="rId45"/>
    <p:sldId id="572" r:id="rId46"/>
    <p:sldId id="573" r:id="rId47"/>
    <p:sldId id="638" r:id="rId48"/>
    <p:sldId id="639" r:id="rId49"/>
    <p:sldId id="640" r:id="rId50"/>
    <p:sldId id="641" r:id="rId51"/>
    <p:sldId id="642" r:id="rId52"/>
    <p:sldId id="643" r:id="rId53"/>
    <p:sldId id="644" r:id="rId54"/>
    <p:sldId id="645" r:id="rId55"/>
    <p:sldId id="646" r:id="rId56"/>
    <p:sldId id="647" r:id="rId57"/>
    <p:sldId id="648" r:id="rId58"/>
    <p:sldId id="649" r:id="rId59"/>
    <p:sldId id="650" r:id="rId60"/>
    <p:sldId id="651" r:id="rId61"/>
    <p:sldId id="652" r:id="rId62"/>
    <p:sldId id="653" r:id="rId63"/>
    <p:sldId id="654" r:id="rId64"/>
    <p:sldId id="655" r:id="rId65"/>
    <p:sldId id="656" r:id="rId66"/>
    <p:sldId id="657" r:id="rId67"/>
    <p:sldId id="574" r:id="rId68"/>
    <p:sldId id="692" r:id="rId69"/>
    <p:sldId id="568" r:id="rId70"/>
    <p:sldId id="659" r:id="rId71"/>
    <p:sldId id="660" r:id="rId72"/>
    <p:sldId id="623" r:id="rId73"/>
  </p:sldIdLst>
  <p:sldSz cx="14630400" cy="8229600"/>
  <p:notesSz cx="7010400" cy="9296400"/>
  <p:defaultTextStyle>
    <a:defPPr>
      <a:defRPr lang="en-US"/>
    </a:defPPr>
    <a:lvl1pPr marL="0" algn="l" defTabSz="912312" rtl="0" eaLnBrk="1" latinLnBrk="0" hangingPunct="1">
      <a:defRPr sz="1900" kern="1200">
        <a:solidFill>
          <a:schemeClr val="tx1"/>
        </a:solidFill>
        <a:latin typeface="+mn-lt"/>
        <a:ea typeface="+mn-ea"/>
        <a:cs typeface="+mn-cs"/>
      </a:defRPr>
    </a:lvl1pPr>
    <a:lvl2pPr marL="456156" algn="l" defTabSz="912312" rtl="0" eaLnBrk="1" latinLnBrk="0" hangingPunct="1">
      <a:defRPr sz="1900" kern="1200">
        <a:solidFill>
          <a:schemeClr val="tx1"/>
        </a:solidFill>
        <a:latin typeface="+mn-lt"/>
        <a:ea typeface="+mn-ea"/>
        <a:cs typeface="+mn-cs"/>
      </a:defRPr>
    </a:lvl2pPr>
    <a:lvl3pPr marL="912312" algn="l" defTabSz="912312" rtl="0" eaLnBrk="1" latinLnBrk="0" hangingPunct="1">
      <a:defRPr sz="1900" kern="1200">
        <a:solidFill>
          <a:schemeClr val="tx1"/>
        </a:solidFill>
        <a:latin typeface="+mn-lt"/>
        <a:ea typeface="+mn-ea"/>
        <a:cs typeface="+mn-cs"/>
      </a:defRPr>
    </a:lvl3pPr>
    <a:lvl4pPr marL="1368461" algn="l" defTabSz="912312" rtl="0" eaLnBrk="1" latinLnBrk="0" hangingPunct="1">
      <a:defRPr sz="1900" kern="1200">
        <a:solidFill>
          <a:schemeClr val="tx1"/>
        </a:solidFill>
        <a:latin typeface="+mn-lt"/>
        <a:ea typeface="+mn-ea"/>
        <a:cs typeface="+mn-cs"/>
      </a:defRPr>
    </a:lvl4pPr>
    <a:lvl5pPr marL="1824598" algn="l" defTabSz="912312" rtl="0" eaLnBrk="1" latinLnBrk="0" hangingPunct="1">
      <a:defRPr sz="1900" kern="1200">
        <a:solidFill>
          <a:schemeClr val="tx1"/>
        </a:solidFill>
        <a:latin typeface="+mn-lt"/>
        <a:ea typeface="+mn-ea"/>
        <a:cs typeface="+mn-cs"/>
      </a:defRPr>
    </a:lvl5pPr>
    <a:lvl6pPr marL="2280746" algn="l" defTabSz="912312" rtl="0" eaLnBrk="1" latinLnBrk="0" hangingPunct="1">
      <a:defRPr sz="1900" kern="1200">
        <a:solidFill>
          <a:schemeClr val="tx1"/>
        </a:solidFill>
        <a:latin typeface="+mn-lt"/>
        <a:ea typeface="+mn-ea"/>
        <a:cs typeface="+mn-cs"/>
      </a:defRPr>
    </a:lvl6pPr>
    <a:lvl7pPr marL="2736899" algn="l" defTabSz="912312" rtl="0" eaLnBrk="1" latinLnBrk="0" hangingPunct="1">
      <a:defRPr sz="1900" kern="1200">
        <a:solidFill>
          <a:schemeClr val="tx1"/>
        </a:solidFill>
        <a:latin typeface="+mn-lt"/>
        <a:ea typeface="+mn-ea"/>
        <a:cs typeface="+mn-cs"/>
      </a:defRPr>
    </a:lvl7pPr>
    <a:lvl8pPr marL="3193048" algn="l" defTabSz="912312" rtl="0" eaLnBrk="1" latinLnBrk="0" hangingPunct="1">
      <a:defRPr sz="1900" kern="1200">
        <a:solidFill>
          <a:schemeClr val="tx1"/>
        </a:solidFill>
        <a:latin typeface="+mn-lt"/>
        <a:ea typeface="+mn-ea"/>
        <a:cs typeface="+mn-cs"/>
      </a:defRPr>
    </a:lvl8pPr>
    <a:lvl9pPr marL="3649194" algn="l" defTabSz="912312"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0EEEC"/>
    <a:srgbClr val="FCF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8" d="100"/>
          <a:sy n="68" d="100"/>
        </p:scale>
        <p:origin x="-870" y="-11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BC055DB-E500-4CF1-B1D5-A313F4A78222}" type="datetimeFigureOut">
              <a:rPr lang="en-US" smtClean="0"/>
              <a:pPr/>
              <a:t>1/29/2020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FF25447-AB6F-45FA-9960-56902C96D5EE}" type="slidenum">
              <a:rPr lang="en-US" smtClean="0"/>
              <a:pPr/>
              <a:t>‹#›</a:t>
            </a:fld>
            <a:endParaRPr lang="en-US"/>
          </a:p>
        </p:txBody>
      </p:sp>
    </p:spTree>
    <p:extLst>
      <p:ext uri="{BB962C8B-B14F-4D97-AF65-F5344CB8AC3E}">
        <p14:creationId xmlns:p14="http://schemas.microsoft.com/office/powerpoint/2010/main" val="1778207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1D71A06-850F-487F-BAD0-6FFE2CFB6E19}" type="datetimeFigureOut">
              <a:rPr lang="en-US" smtClean="0"/>
              <a:pPr/>
              <a:t>1/29/2020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D926DBC-5967-4718-8299-89CD3F3DC2B2}" type="slidenum">
              <a:rPr lang="en-US" smtClean="0"/>
              <a:pPr/>
              <a:t>‹#›</a:t>
            </a:fld>
            <a:endParaRPr lang="en-US"/>
          </a:p>
        </p:txBody>
      </p:sp>
    </p:spTree>
    <p:extLst>
      <p:ext uri="{BB962C8B-B14F-4D97-AF65-F5344CB8AC3E}">
        <p14:creationId xmlns:p14="http://schemas.microsoft.com/office/powerpoint/2010/main" val="1498092995"/>
      </p:ext>
    </p:extLst>
  </p:cSld>
  <p:clrMap bg1="lt1" tx1="dk1" bg2="lt2" tx2="dk2" accent1="accent1" accent2="accent2" accent3="accent3" accent4="accent4" accent5="accent5" accent6="accent6" hlink="hlink" folHlink="folHlink"/>
  <p:notesStyle>
    <a:lvl1pPr marL="0" algn="l" defTabSz="912312" rtl="0" eaLnBrk="1" latinLnBrk="0" hangingPunct="1">
      <a:defRPr sz="1300" kern="1200">
        <a:solidFill>
          <a:schemeClr val="tx1"/>
        </a:solidFill>
        <a:latin typeface="+mn-lt"/>
        <a:ea typeface="+mn-ea"/>
        <a:cs typeface="+mn-cs"/>
      </a:defRPr>
    </a:lvl1pPr>
    <a:lvl2pPr marL="456156" algn="l" defTabSz="912312" rtl="0" eaLnBrk="1" latinLnBrk="0" hangingPunct="1">
      <a:defRPr sz="1300" kern="1200">
        <a:solidFill>
          <a:schemeClr val="tx1"/>
        </a:solidFill>
        <a:latin typeface="+mn-lt"/>
        <a:ea typeface="+mn-ea"/>
        <a:cs typeface="+mn-cs"/>
      </a:defRPr>
    </a:lvl2pPr>
    <a:lvl3pPr marL="912312" algn="l" defTabSz="912312" rtl="0" eaLnBrk="1" latinLnBrk="0" hangingPunct="1">
      <a:defRPr sz="1300" kern="1200">
        <a:solidFill>
          <a:schemeClr val="tx1"/>
        </a:solidFill>
        <a:latin typeface="+mn-lt"/>
        <a:ea typeface="+mn-ea"/>
        <a:cs typeface="+mn-cs"/>
      </a:defRPr>
    </a:lvl3pPr>
    <a:lvl4pPr marL="1368461" algn="l" defTabSz="912312" rtl="0" eaLnBrk="1" latinLnBrk="0" hangingPunct="1">
      <a:defRPr sz="1300" kern="1200">
        <a:solidFill>
          <a:schemeClr val="tx1"/>
        </a:solidFill>
        <a:latin typeface="+mn-lt"/>
        <a:ea typeface="+mn-ea"/>
        <a:cs typeface="+mn-cs"/>
      </a:defRPr>
    </a:lvl4pPr>
    <a:lvl5pPr marL="1824598" algn="l" defTabSz="912312" rtl="0" eaLnBrk="1" latinLnBrk="0" hangingPunct="1">
      <a:defRPr sz="1300" kern="1200">
        <a:solidFill>
          <a:schemeClr val="tx1"/>
        </a:solidFill>
        <a:latin typeface="+mn-lt"/>
        <a:ea typeface="+mn-ea"/>
        <a:cs typeface="+mn-cs"/>
      </a:defRPr>
    </a:lvl5pPr>
    <a:lvl6pPr marL="2280746" algn="l" defTabSz="912312" rtl="0" eaLnBrk="1" latinLnBrk="0" hangingPunct="1">
      <a:defRPr sz="1300" kern="1200">
        <a:solidFill>
          <a:schemeClr val="tx1"/>
        </a:solidFill>
        <a:latin typeface="+mn-lt"/>
        <a:ea typeface="+mn-ea"/>
        <a:cs typeface="+mn-cs"/>
      </a:defRPr>
    </a:lvl6pPr>
    <a:lvl7pPr marL="2736899" algn="l" defTabSz="912312" rtl="0" eaLnBrk="1" latinLnBrk="0" hangingPunct="1">
      <a:defRPr sz="1300" kern="1200">
        <a:solidFill>
          <a:schemeClr val="tx1"/>
        </a:solidFill>
        <a:latin typeface="+mn-lt"/>
        <a:ea typeface="+mn-ea"/>
        <a:cs typeface="+mn-cs"/>
      </a:defRPr>
    </a:lvl7pPr>
    <a:lvl8pPr marL="3193048" algn="l" defTabSz="912312" rtl="0" eaLnBrk="1" latinLnBrk="0" hangingPunct="1">
      <a:defRPr sz="1300" kern="1200">
        <a:solidFill>
          <a:schemeClr val="tx1"/>
        </a:solidFill>
        <a:latin typeface="+mn-lt"/>
        <a:ea typeface="+mn-ea"/>
        <a:cs typeface="+mn-cs"/>
      </a:defRPr>
    </a:lvl8pPr>
    <a:lvl9pPr marL="3649194" algn="l" defTabSz="9123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defTabSz="457200" eaLnBrk="1" hangingPunct="1">
              <a:spcBef>
                <a:spcPct val="0"/>
              </a:spcBef>
              <a:defRPr/>
            </a:pPr>
            <a:fld id="{DEE4D826-8D15-45D6-9AFE-2AB57E83D9B3}" type="slidenum">
              <a:rPr lang="en-US" altLang="en-US" smtClean="0">
                <a:solidFill>
                  <a:prstClr val="black"/>
                </a:solidFill>
                <a:latin typeface="Arial" charset="0"/>
              </a:rPr>
              <a:pPr defTabSz="457200" eaLnBrk="1" hangingPunct="1">
                <a:spcBef>
                  <a:spcPct val="0"/>
                </a:spcBef>
                <a:defRPr/>
              </a:pPr>
              <a:t>16</a:t>
            </a:fld>
            <a:endParaRPr lang="en-US" altLang="en-US" dirty="0">
              <a:solidFill>
                <a:prstClr val="black"/>
              </a:solidFill>
              <a:latin typeface="Arial" charset="0"/>
            </a:endParaRPr>
          </a:p>
        </p:txBody>
      </p:sp>
    </p:spTree>
    <p:extLst>
      <p:ext uri="{BB962C8B-B14F-4D97-AF65-F5344CB8AC3E}">
        <p14:creationId xmlns:p14="http://schemas.microsoft.com/office/powerpoint/2010/main" val="34722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Make a Succession Plan:   </a:t>
            </a:r>
            <a:r>
              <a:rPr lang="en-US" dirty="0"/>
              <a:t>If you’d like to exit the business in the next 10 years, now is the time to begin developing a succession plan. Planning early will help drive the future success of your company and your personal financial success. Waiting too long can be expensive from a financial perspective (covering gift and income taxes, life insurance premiums, appraiser fees, and legal and accounting fees) and a non-financial perspective (intra-family and intra-company squabbles). We recommend working with advisors experienced in succession planning, business valuation and equity transfers.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is a great time to pass wealth – including business interests – onto children and grandchildren because the lifetime exemption is the highest it’s ever been. It’s set to sunset in 2026 and possibly change sooner depending on future election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There are approximately 12 million baby boomers who are business owners in the U.S., and 70 percent of them will be retiring over the next couple of decades.</a:t>
            </a:r>
          </a:p>
          <a:p>
            <a:r>
              <a:rPr lang="en-US" dirty="0"/>
              <a:t>There are over four-and-a-half million companies that are going to be hitting the market in the next 10 years – worth over 10 trillion dollars. And 70-to-80 percent of companies that currently hit the market do not sell.</a:t>
            </a:r>
          </a:p>
          <a:p>
            <a:endParaRPr lang="en-US" dirty="0"/>
          </a:p>
          <a:p>
            <a:r>
              <a:rPr lang="en-US" dirty="0"/>
              <a:t>To have successful business transition, should start 3-5 years out – work with Certified Exit Planner to get best value for your business and maximize your tax savings upon sale. </a:t>
            </a:r>
          </a:p>
          <a:p>
            <a:endParaRPr lang="en-US" dirty="0"/>
          </a:p>
          <a:p>
            <a:r>
              <a:rPr lang="en-US" dirty="0"/>
              <a:t>Can increase business value through the Value Builder System, which looks at eight key drivers. The value builder assessment gives an individual score in the eight value driver areas, and it combines all of those driver values into one main score. You’re ranked on a 1-to-100 score basis, and then it calculates an estimated value for your business.</a:t>
            </a:r>
          </a:p>
          <a:p>
            <a:r>
              <a:rPr lang="en-US" dirty="0"/>
              <a:t>An improved value builder score can lead to more than double pre-tax profit in a sale. And with an improved value score over 90, you're twice more likely to have written offers when you’re ready to sell.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23D4613-3D49-4048-A58B-CADBFB651D4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60427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-Setting Every Community Up for Retirement Enhancement</a:t>
            </a:r>
          </a:p>
          <a:p>
            <a:endParaRPr lang="en-US" dirty="0"/>
          </a:p>
          <a:p>
            <a:r>
              <a:rPr lang="en-US" dirty="0"/>
              <a:t>Required Minimum Distributions age raised 70½ to 72.</a:t>
            </a:r>
          </a:p>
          <a:p>
            <a:r>
              <a:rPr lang="en-US" dirty="0"/>
              <a:t>Ending the 70½ age limit for Traditional IRA Contributions</a:t>
            </a:r>
          </a:p>
          <a:p>
            <a:r>
              <a:rPr lang="en-US" dirty="0"/>
              <a:t>Stretch IRA’s Eliminated for Most Beneficiaries.  Requires a 10-year payout.</a:t>
            </a:r>
          </a:p>
          <a:p>
            <a:r>
              <a:rPr lang="en-US" dirty="0"/>
              <a:t>10% Penalty Exception for Birth or Adoption</a:t>
            </a:r>
          </a:p>
          <a:p>
            <a:r>
              <a:rPr lang="en-US" dirty="0"/>
              <a:t>Requiring 401(k) plans to offer participation to long-term, part-time employees.</a:t>
            </a:r>
          </a:p>
          <a:p>
            <a:endParaRPr lang="en-US" dirty="0"/>
          </a:p>
        </p:txBody>
      </p:sp>
      <p:sp>
        <p:nvSpPr>
          <p:cNvPr id="4" name="Slide Number Placeholder 3"/>
          <p:cNvSpPr>
            <a:spLocks noGrp="1"/>
          </p:cNvSpPr>
          <p:nvPr>
            <p:ph type="sldNum" sz="quarter" idx="5"/>
          </p:nvPr>
        </p:nvSpPr>
        <p:spPr/>
        <p:txBody>
          <a:bodyPr/>
          <a:lstStyle/>
          <a:p>
            <a:fld id="{423D4613-3D49-4048-A58B-CADBFB651D45}"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52152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-Setting Every Community Up for Retirement Enhancement</a:t>
            </a:r>
          </a:p>
          <a:p>
            <a:endParaRPr lang="en-US" dirty="0"/>
          </a:p>
          <a:p>
            <a:r>
              <a:rPr lang="en-US" dirty="0"/>
              <a:t>Required Minimum Distributions age raised 70½ to 72.</a:t>
            </a:r>
          </a:p>
          <a:p>
            <a:r>
              <a:rPr lang="en-US" dirty="0"/>
              <a:t>Ending the 70½ age limit for Traditional IRA Contributions</a:t>
            </a:r>
          </a:p>
          <a:p>
            <a:r>
              <a:rPr lang="en-US" dirty="0"/>
              <a:t>Stretch IRA’s Eliminated for Most Beneficiaries.  Requires a 10-year payout.</a:t>
            </a:r>
          </a:p>
          <a:p>
            <a:r>
              <a:rPr lang="en-US" dirty="0"/>
              <a:t>10% Penalty Exception for Birth or Adoption</a:t>
            </a:r>
          </a:p>
          <a:p>
            <a:r>
              <a:rPr lang="en-US" dirty="0"/>
              <a:t>Requiring 401(k) plans to offer participation to long-term, part-time employees.</a:t>
            </a:r>
          </a:p>
          <a:p>
            <a:endParaRPr lang="en-US" dirty="0"/>
          </a:p>
        </p:txBody>
      </p:sp>
      <p:sp>
        <p:nvSpPr>
          <p:cNvPr id="4" name="Slide Number Placeholder 3"/>
          <p:cNvSpPr>
            <a:spLocks noGrp="1"/>
          </p:cNvSpPr>
          <p:nvPr>
            <p:ph type="sldNum" sz="quarter" idx="5"/>
          </p:nvPr>
        </p:nvSpPr>
        <p:spPr/>
        <p:txBody>
          <a:bodyPr/>
          <a:lstStyle/>
          <a:p>
            <a:fld id="{423D4613-3D49-4048-A58B-CADBFB651D4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714959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planning ideas can be done before 4/15/2020 for 2019.</a:t>
            </a:r>
          </a:p>
          <a:p>
            <a:endParaRPr lang="en-US" dirty="0"/>
          </a:p>
          <a:p>
            <a:pPr lvl="1"/>
            <a:r>
              <a:rPr lang="en-US" dirty="0"/>
              <a:t>Contribute to your IRA ($6,000)</a:t>
            </a:r>
          </a:p>
          <a:p>
            <a:r>
              <a:rPr lang="en-US" dirty="0"/>
              <a:t>or Retirement Plan </a:t>
            </a:r>
          </a:p>
          <a:p>
            <a:r>
              <a:rPr lang="en-US" dirty="0"/>
              <a:t>Set up a SEP-IRA before the due date of your tax return.  </a:t>
            </a:r>
          </a:p>
          <a:p>
            <a:r>
              <a:rPr lang="en-US" dirty="0"/>
              <a:t>HSA Health Savings Account Contribution.  </a:t>
            </a:r>
          </a:p>
          <a:p>
            <a:pPr lvl="1"/>
            <a:r>
              <a:rPr lang="en-US" dirty="0"/>
              <a:t>$3,500 Single	$7,000 Family  ($1,000 additional for age 55 and older)</a:t>
            </a:r>
          </a:p>
          <a:p>
            <a:endParaRPr lang="en-US" dirty="0"/>
          </a:p>
        </p:txBody>
      </p:sp>
      <p:sp>
        <p:nvSpPr>
          <p:cNvPr id="4" name="Slide Number Placeholder 3"/>
          <p:cNvSpPr>
            <a:spLocks noGrp="1"/>
          </p:cNvSpPr>
          <p:nvPr>
            <p:ph type="sldNum" sz="quarter" idx="5"/>
          </p:nvPr>
        </p:nvSpPr>
        <p:spPr/>
        <p:txBody>
          <a:bodyPr/>
          <a:lstStyle/>
          <a:p>
            <a:fld id="{423D4613-3D49-4048-A58B-CADBFB651D4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526795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2995222" y="11708917"/>
            <a:ext cx="2290112" cy="6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9" tIns="46580" rIns="93159" bIns="46580" anchor="b"/>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lgn="r" fontAlgn="base">
              <a:spcBef>
                <a:spcPct val="0"/>
              </a:spcBef>
              <a:spcAft>
                <a:spcPct val="0"/>
              </a:spcAft>
            </a:pPr>
            <a:fld id="{3E880DEB-1FBD-42E0-A1DF-BE2D123D1EFE}" type="slidenum">
              <a:rPr lang="en-US" altLang="en-US">
                <a:solidFill>
                  <a:srgbClr val="000000"/>
                </a:solidFill>
                <a:cs typeface="Arial" panose="020B0604020202020204" pitchFamily="34" charset="0"/>
              </a:rPr>
              <a:pPr algn="r" fontAlgn="base">
                <a:spcBef>
                  <a:spcPct val="0"/>
                </a:spcBef>
                <a:spcAft>
                  <a:spcPct val="0"/>
                </a:spcAft>
              </a:pPr>
              <a:t>59</a:t>
            </a:fld>
            <a:endParaRPr lang="en-US" altLang="en-US">
              <a:solidFill>
                <a:srgbClr val="000000"/>
              </a:solidFill>
              <a:cs typeface="Arial" panose="020B0604020202020204" pitchFamily="34" charset="0"/>
            </a:endParaRPr>
          </a:p>
        </p:txBody>
      </p:sp>
      <p:sp>
        <p:nvSpPr>
          <p:cNvPr id="5123" name="Rectangle 7"/>
          <p:cNvSpPr txBox="1">
            <a:spLocks noGrp="1" noChangeArrowheads="1"/>
          </p:cNvSpPr>
          <p:nvPr/>
        </p:nvSpPr>
        <p:spPr bwMode="auto">
          <a:xfrm>
            <a:off x="2995222" y="11708917"/>
            <a:ext cx="2290112" cy="6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5" tIns="46572" rIns="93145" bIns="46572" anchor="b"/>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lgn="r" fontAlgn="base">
              <a:spcBef>
                <a:spcPct val="0"/>
              </a:spcBef>
              <a:spcAft>
                <a:spcPct val="0"/>
              </a:spcAft>
            </a:pPr>
            <a:fld id="{E565886A-DCC9-4686-9A9D-D5485CF9FEC3}" type="slidenum">
              <a:rPr lang="en-US" altLang="en-US">
                <a:solidFill>
                  <a:srgbClr val="000000"/>
                </a:solidFill>
                <a:cs typeface="Arial" panose="020B0604020202020204" pitchFamily="34" charset="0"/>
              </a:rPr>
              <a:pPr algn="r" fontAlgn="base">
                <a:spcBef>
                  <a:spcPct val="0"/>
                </a:spcBef>
                <a:spcAft>
                  <a:spcPct val="0"/>
                </a:spcAft>
              </a:pPr>
              <a:t>59</a:t>
            </a:fld>
            <a:endParaRPr lang="en-US" altLang="en-US">
              <a:solidFill>
                <a:srgbClr val="000000"/>
              </a:solidFill>
              <a:cs typeface="Arial" panose="020B0604020202020204" pitchFamily="34" charset="0"/>
            </a:endParaRPr>
          </a:p>
        </p:txBody>
      </p:sp>
      <p:sp>
        <p:nvSpPr>
          <p:cNvPr id="5124" name="Rectangle 2"/>
          <p:cNvSpPr>
            <a:spLocks noGrp="1" noRot="1" noChangeAspect="1" noChangeArrowheads="1" noTextEdit="1"/>
          </p:cNvSpPr>
          <p:nvPr>
            <p:ph type="sldImg"/>
          </p:nvPr>
        </p:nvSpPr>
        <p:spPr>
          <a:xfrm>
            <a:off x="-1438275" y="923925"/>
            <a:ext cx="8204200" cy="4616450"/>
          </a:xfrm>
          <a:ln/>
        </p:spPr>
      </p:sp>
      <p:sp>
        <p:nvSpPr>
          <p:cNvPr id="5125" name="Rectangle 3"/>
          <p:cNvSpPr>
            <a:spLocks noGrp="1" noChangeArrowheads="1"/>
          </p:cNvSpPr>
          <p:nvPr>
            <p:ph type="body" idx="1"/>
          </p:nvPr>
        </p:nvSpPr>
        <p:spPr>
          <a:xfrm>
            <a:off x="703913" y="5852354"/>
            <a:ext cx="3878705" cy="55534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3" tIns="46067" rIns="92123" bIns="46067"/>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1546720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798" indent="-285692" eaLnBrk="0" hangingPunct="0">
              <a:spcBef>
                <a:spcPct val="30000"/>
              </a:spcBef>
              <a:defRPr sz="1200">
                <a:solidFill>
                  <a:schemeClr val="tx1"/>
                </a:solidFill>
                <a:latin typeface="Calibri" pitchFamily="34" charset="0"/>
                <a:ea typeface="ＭＳ Ｐゴシック" pitchFamily="34" charset="-128"/>
              </a:defRPr>
            </a:lvl2pPr>
            <a:lvl3pPr marL="1142766" indent="-228552" eaLnBrk="0" hangingPunct="0">
              <a:spcBef>
                <a:spcPct val="30000"/>
              </a:spcBef>
              <a:defRPr sz="1200">
                <a:solidFill>
                  <a:schemeClr val="tx1"/>
                </a:solidFill>
                <a:latin typeface="Calibri" pitchFamily="34" charset="0"/>
                <a:ea typeface="ＭＳ Ｐゴシック" pitchFamily="34" charset="-128"/>
              </a:defRPr>
            </a:lvl3pPr>
            <a:lvl4pPr marL="1599872" indent="-228552" eaLnBrk="0" hangingPunct="0">
              <a:spcBef>
                <a:spcPct val="30000"/>
              </a:spcBef>
              <a:defRPr sz="1200">
                <a:solidFill>
                  <a:schemeClr val="tx1"/>
                </a:solidFill>
                <a:latin typeface="Calibri" pitchFamily="34" charset="0"/>
                <a:ea typeface="ＭＳ Ｐゴシック" pitchFamily="34" charset="-128"/>
              </a:defRPr>
            </a:lvl4pPr>
            <a:lvl5pPr marL="2056978" indent="-228552" eaLnBrk="0" hangingPunct="0">
              <a:spcBef>
                <a:spcPct val="30000"/>
              </a:spcBef>
              <a:defRPr sz="1200">
                <a:solidFill>
                  <a:schemeClr val="tx1"/>
                </a:solidFill>
                <a:latin typeface="Calibri" pitchFamily="34" charset="0"/>
                <a:ea typeface="ＭＳ Ｐゴシック" pitchFamily="34" charset="-128"/>
              </a:defRPr>
            </a:lvl5pPr>
            <a:lvl6pPr marL="2514085" indent="-228552" defTabSz="45710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192" indent="-228552" defTabSz="45710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8298" indent="-228552" defTabSz="45710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5404" indent="-228552" defTabSz="45710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defTabSz="457200" eaLnBrk="1" fontAlgn="base" hangingPunct="1">
              <a:spcBef>
                <a:spcPct val="0"/>
              </a:spcBef>
              <a:spcAft>
                <a:spcPct val="0"/>
              </a:spcAft>
              <a:defRPr/>
            </a:pPr>
            <a:fld id="{5EA82D93-094A-4E50-A4A7-FC75A8B937D6}" type="slidenum">
              <a:rPr lang="en-US" altLang="en-US" smtClean="0">
                <a:solidFill>
                  <a:prstClr val="black"/>
                </a:solidFill>
              </a:rPr>
              <a:pPr defTabSz="457200" eaLnBrk="1" fontAlgn="base" hangingPunct="1">
                <a:spcBef>
                  <a:spcPct val="0"/>
                </a:spcBef>
                <a:spcAft>
                  <a:spcPct val="0"/>
                </a:spcAft>
                <a:defRPr/>
              </a:pPr>
              <a:t>17</a:t>
            </a:fld>
            <a:endParaRPr lang="en-US" altLang="en-US" dirty="0" smtClean="0">
              <a:solidFill>
                <a:prstClr val="black"/>
              </a:solidFill>
            </a:endParaRPr>
          </a:p>
        </p:txBody>
      </p:sp>
      <p:sp>
        <p:nvSpPr>
          <p:cNvPr id="2" name="Date Placeholder 1"/>
          <p:cNvSpPr>
            <a:spLocks noGrp="1"/>
          </p:cNvSpPr>
          <p:nvPr>
            <p:ph type="dt" idx="10"/>
          </p:nvPr>
        </p:nvSpPr>
        <p:spPr/>
        <p:txBody>
          <a:bodyPr/>
          <a:lstStyle/>
          <a:p>
            <a:pPr defTabSz="457200" fontAlgn="base">
              <a:spcBef>
                <a:spcPct val="0"/>
              </a:spcBef>
              <a:spcAft>
                <a:spcPct val="0"/>
              </a:spcAft>
              <a:defRPr/>
            </a:pPr>
            <a:fld id="{D276AD1B-52A9-44B0-AC82-A85076B02523}" type="datetime1">
              <a:rPr lang="en-US" smtClean="0">
                <a:solidFill>
                  <a:prstClr val="black"/>
                </a:solidFill>
                <a:ea typeface="ＭＳ Ｐゴシック" pitchFamily="84" charset="-128"/>
              </a:rPr>
              <a:pPr defTabSz="457200" fontAlgn="base">
                <a:spcBef>
                  <a:spcPct val="0"/>
                </a:spcBef>
                <a:spcAft>
                  <a:spcPct val="0"/>
                </a:spcAft>
                <a:defRPr/>
              </a:pPr>
              <a:t>1/29/2020</a:t>
            </a:fld>
            <a:endParaRPr lang="en-US" dirty="0">
              <a:solidFill>
                <a:prstClr val="black"/>
              </a:solidFill>
              <a:ea typeface="ＭＳ Ｐゴシック" pitchFamily="84" charset="-128"/>
            </a:endParaRPr>
          </a:p>
        </p:txBody>
      </p:sp>
    </p:spTree>
    <p:extLst>
      <p:ext uri="{BB962C8B-B14F-4D97-AF65-F5344CB8AC3E}">
        <p14:creationId xmlns:p14="http://schemas.microsoft.com/office/powerpoint/2010/main" val="130752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55600" y="473075"/>
            <a:ext cx="6299200"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701040" y="4220369"/>
            <a:ext cx="5608320" cy="42531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6911" indent="-291120" eaLnBrk="0" hangingPunct="0">
              <a:spcBef>
                <a:spcPct val="30000"/>
              </a:spcBef>
              <a:defRPr sz="1200">
                <a:solidFill>
                  <a:schemeClr val="tx1"/>
                </a:solidFill>
                <a:latin typeface="Calibri" pitchFamily="34" charset="0"/>
                <a:ea typeface="ＭＳ Ｐゴシック" pitchFamily="34" charset="-128"/>
              </a:defRPr>
            </a:lvl2pPr>
            <a:lvl3pPr marL="1164479" indent="-232894" eaLnBrk="0" hangingPunct="0">
              <a:spcBef>
                <a:spcPct val="30000"/>
              </a:spcBef>
              <a:defRPr sz="1200">
                <a:solidFill>
                  <a:schemeClr val="tx1"/>
                </a:solidFill>
                <a:latin typeface="Calibri" pitchFamily="34" charset="0"/>
                <a:ea typeface="ＭＳ Ｐゴシック" pitchFamily="34" charset="-128"/>
              </a:defRPr>
            </a:lvl3pPr>
            <a:lvl4pPr marL="1630270" indent="-232894" eaLnBrk="0" hangingPunct="0">
              <a:spcBef>
                <a:spcPct val="30000"/>
              </a:spcBef>
              <a:defRPr sz="1200">
                <a:solidFill>
                  <a:schemeClr val="tx1"/>
                </a:solidFill>
                <a:latin typeface="Calibri" pitchFamily="34" charset="0"/>
                <a:ea typeface="ＭＳ Ｐゴシック" pitchFamily="34" charset="-128"/>
              </a:defRPr>
            </a:lvl4pPr>
            <a:lvl5pPr marL="2096061" indent="-232894" eaLnBrk="0" hangingPunct="0">
              <a:spcBef>
                <a:spcPct val="30000"/>
              </a:spcBef>
              <a:defRPr sz="1200">
                <a:solidFill>
                  <a:schemeClr val="tx1"/>
                </a:solidFill>
                <a:latin typeface="Calibri" pitchFamily="34" charset="0"/>
                <a:ea typeface="ＭＳ Ｐゴシック" pitchFamily="34" charset="-128"/>
              </a:defRPr>
            </a:lvl5pPr>
            <a:lvl6pPr marL="2561853" indent="-232894" defTabSz="46579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7645" indent="-232894" defTabSz="46579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3436" indent="-232894" defTabSz="46579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59227" indent="-232894" defTabSz="46579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defTabSz="465887" eaLnBrk="1" fontAlgn="base" hangingPunct="1">
              <a:spcBef>
                <a:spcPct val="0"/>
              </a:spcBef>
              <a:spcAft>
                <a:spcPct val="0"/>
              </a:spcAft>
              <a:defRPr/>
            </a:pPr>
            <a:fld id="{5EA82D93-094A-4E50-A4A7-FC75A8B937D6}" type="slidenum">
              <a:rPr lang="en-US" altLang="en-US">
                <a:solidFill>
                  <a:prstClr val="black"/>
                </a:solidFill>
              </a:rPr>
              <a:pPr defTabSz="465887" eaLnBrk="1" fontAlgn="base" hangingPunct="1">
                <a:spcBef>
                  <a:spcPct val="0"/>
                </a:spcBef>
                <a:spcAft>
                  <a:spcPct val="0"/>
                </a:spcAft>
                <a:defRPr/>
              </a:pPr>
              <a:t>18</a:t>
            </a:fld>
            <a:endParaRPr lang="en-US" altLang="en-US" dirty="0">
              <a:solidFill>
                <a:prstClr val="black"/>
              </a:solidFill>
            </a:endParaRPr>
          </a:p>
        </p:txBody>
      </p:sp>
      <p:sp>
        <p:nvSpPr>
          <p:cNvPr id="2" name="Date Placeholder 1"/>
          <p:cNvSpPr>
            <a:spLocks noGrp="1"/>
          </p:cNvSpPr>
          <p:nvPr>
            <p:ph type="dt" idx="10"/>
          </p:nvPr>
        </p:nvSpPr>
        <p:spPr/>
        <p:txBody>
          <a:bodyPr/>
          <a:lstStyle/>
          <a:p>
            <a:pPr defTabSz="465887" fontAlgn="base">
              <a:spcBef>
                <a:spcPct val="0"/>
              </a:spcBef>
              <a:spcAft>
                <a:spcPct val="0"/>
              </a:spcAft>
              <a:defRPr/>
            </a:pPr>
            <a:fld id="{D276AD1B-52A9-44B0-AC82-A85076B02523}" type="datetime1">
              <a:rPr lang="en-US">
                <a:solidFill>
                  <a:prstClr val="black"/>
                </a:solidFill>
                <a:ea typeface="ＭＳ Ｐゴシック" pitchFamily="84" charset="-128"/>
              </a:rPr>
              <a:pPr defTabSz="465887" fontAlgn="base">
                <a:spcBef>
                  <a:spcPct val="0"/>
                </a:spcBef>
                <a:spcAft>
                  <a:spcPct val="0"/>
                </a:spcAft>
                <a:defRPr/>
              </a:pPr>
              <a:t>1/29/2020</a:t>
            </a:fld>
            <a:endParaRPr lang="en-US" dirty="0">
              <a:solidFill>
                <a:prstClr val="black"/>
              </a:solidFill>
              <a:ea typeface="ＭＳ Ｐゴシック" pitchFamily="84" charset="-128"/>
            </a:endParaRPr>
          </a:p>
        </p:txBody>
      </p:sp>
      <p:sp>
        <p:nvSpPr>
          <p:cNvPr id="3" name="Rectangle 2"/>
          <p:cNvSpPr/>
          <p:nvPr/>
        </p:nvSpPr>
        <p:spPr>
          <a:xfrm>
            <a:off x="575629" y="4220371"/>
            <a:ext cx="6156324" cy="4739996"/>
          </a:xfrm>
          <a:prstGeom prst="rect">
            <a:avLst/>
          </a:prstGeom>
        </p:spPr>
        <p:txBody>
          <a:bodyPr wrap="square" lIns="93177" tIns="46589" rIns="93177" bIns="46589">
            <a:spAutoFit/>
          </a:bodyPr>
          <a:lstStyle/>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Emily and Johnny are between the ages of 16 and 24.</a:t>
            </a:r>
            <a:endParaRPr lang="en-US" sz="1400" dirty="0">
              <a:solidFill>
                <a:prstClr val="black"/>
              </a:solidFill>
              <a:ea typeface="Calibri" panose="020F0502020204030204" pitchFamily="34" charset="0"/>
              <a:cs typeface="Times New Roman" panose="02020603050405020304" pitchFamily="18" charset="0"/>
            </a:endParaRPr>
          </a:p>
          <a:p>
            <a:pPr marL="232943"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They represent 12.2% of Lehigh Valley’s population or about 82,073</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Emily is 50.8% of the youth population and Johnny is 49.2%</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 16.4% of Emily’s are determined to be in poverty and 18% of Johnny’s are determined to be in poverty</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61% of Emily’s and Johnny’s are currently in the labor force</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16.9% of Emily’s are unemployed and 9.8% of Johnny’s are unemployed</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This means there are 6,716 youth with previous work experience </a:t>
            </a:r>
            <a:r>
              <a:rPr lang="en-US" sz="1400" cap="all" dirty="0">
                <a:solidFill>
                  <a:srgbClr val="000000"/>
                </a:solidFill>
                <a:ea typeface="Calibri" panose="020F0502020204030204" pitchFamily="34" charset="0"/>
                <a:cs typeface="Times New Roman" panose="02020603050405020304" pitchFamily="18" charset="0"/>
              </a:rPr>
              <a:t>ready to be employed</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Where are they getting that experience? At restaurants and other eating places, groceries stores, amusement and other recreation industries and department stores</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In addition, there are 31,907 16 to 24 year olds not in the labor force</a:t>
            </a:r>
            <a:endParaRPr lang="en-US" sz="1400" dirty="0">
              <a:solidFill>
                <a:prstClr val="black"/>
              </a:solidFill>
              <a:ea typeface="Calibri" panose="020F0502020204030204" pitchFamily="34" charset="0"/>
              <a:cs typeface="Times New Roman" panose="02020603050405020304" pitchFamily="18" charset="0"/>
            </a:endParaRPr>
          </a:p>
          <a:p>
            <a:pPr marL="465887" defTabSz="1002682">
              <a:defRPr/>
            </a:pPr>
            <a:r>
              <a:rPr lang="en-US" sz="1100" dirty="0">
                <a:solidFill>
                  <a:srgbClr val="000000"/>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a:p>
            <a:pPr marL="349415" indent="-349415" defTabSz="1002682">
              <a:buSzPts val="1400"/>
              <a:buFont typeface="Symbol" panose="05050102010706020507" pitchFamily="18" charset="2"/>
              <a:buChar char=""/>
              <a:defRPr/>
            </a:pPr>
            <a:r>
              <a:rPr lang="en-US" sz="1400" dirty="0">
                <a:solidFill>
                  <a:srgbClr val="000000"/>
                </a:solidFill>
                <a:ea typeface="Calibri" panose="020F0502020204030204" pitchFamily="34" charset="0"/>
                <a:cs typeface="Times New Roman" panose="02020603050405020304" pitchFamily="18" charset="0"/>
              </a:rPr>
              <a:t>We are challenging you to help us make these youth say I Am Job Ready!</a:t>
            </a:r>
            <a:endParaRPr lang="en-US" sz="1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04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ea typeface="MS PGothic"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71450" indent="-296711">
              <a:spcBef>
                <a:spcPct val="30000"/>
              </a:spcBef>
              <a:defRPr sz="1200">
                <a:solidFill>
                  <a:schemeClr val="tx1"/>
                </a:solidFill>
                <a:latin typeface="Calibri" charset="0"/>
                <a:ea typeface="MS PGothic" charset="-128"/>
              </a:defRPr>
            </a:lvl2pPr>
            <a:lvl3pPr marL="1186847" indent="-237369">
              <a:spcBef>
                <a:spcPct val="30000"/>
              </a:spcBef>
              <a:defRPr sz="1200">
                <a:solidFill>
                  <a:schemeClr val="tx1"/>
                </a:solidFill>
                <a:latin typeface="Calibri" charset="0"/>
                <a:ea typeface="MS PGothic" charset="-128"/>
              </a:defRPr>
            </a:lvl3pPr>
            <a:lvl4pPr marL="1661585" indent="-237369">
              <a:spcBef>
                <a:spcPct val="30000"/>
              </a:spcBef>
              <a:defRPr sz="1200">
                <a:solidFill>
                  <a:schemeClr val="tx1"/>
                </a:solidFill>
                <a:latin typeface="Calibri" charset="0"/>
                <a:ea typeface="MS PGothic" charset="-128"/>
              </a:defRPr>
            </a:lvl4pPr>
            <a:lvl5pPr marL="2136324" indent="-237369">
              <a:spcBef>
                <a:spcPct val="30000"/>
              </a:spcBef>
              <a:defRPr sz="1200">
                <a:solidFill>
                  <a:schemeClr val="tx1"/>
                </a:solidFill>
                <a:latin typeface="Calibri" charset="0"/>
                <a:ea typeface="MS PGothic" charset="-128"/>
              </a:defRPr>
            </a:lvl5pPr>
            <a:lvl6pPr marL="2611062" indent="-237369" eaLnBrk="0" fontAlgn="base" hangingPunct="0">
              <a:spcBef>
                <a:spcPct val="30000"/>
              </a:spcBef>
              <a:spcAft>
                <a:spcPct val="0"/>
              </a:spcAft>
              <a:defRPr sz="1200">
                <a:solidFill>
                  <a:schemeClr val="tx1"/>
                </a:solidFill>
                <a:latin typeface="Calibri" charset="0"/>
                <a:ea typeface="MS PGothic" charset="-128"/>
              </a:defRPr>
            </a:lvl6pPr>
            <a:lvl7pPr marL="3085801" indent="-237369" eaLnBrk="0" fontAlgn="base" hangingPunct="0">
              <a:spcBef>
                <a:spcPct val="30000"/>
              </a:spcBef>
              <a:spcAft>
                <a:spcPct val="0"/>
              </a:spcAft>
              <a:defRPr sz="1200">
                <a:solidFill>
                  <a:schemeClr val="tx1"/>
                </a:solidFill>
                <a:latin typeface="Calibri" charset="0"/>
                <a:ea typeface="MS PGothic" charset="-128"/>
              </a:defRPr>
            </a:lvl7pPr>
            <a:lvl8pPr marL="3560540" indent="-237369" eaLnBrk="0" fontAlgn="base" hangingPunct="0">
              <a:spcBef>
                <a:spcPct val="30000"/>
              </a:spcBef>
              <a:spcAft>
                <a:spcPct val="0"/>
              </a:spcAft>
              <a:defRPr sz="1200">
                <a:solidFill>
                  <a:schemeClr val="tx1"/>
                </a:solidFill>
                <a:latin typeface="Calibri" charset="0"/>
                <a:ea typeface="MS PGothic" charset="-128"/>
              </a:defRPr>
            </a:lvl8pPr>
            <a:lvl9pPr marL="4035279" indent="-237369" eaLnBrk="0" fontAlgn="base" hangingPunct="0">
              <a:spcBef>
                <a:spcPct val="30000"/>
              </a:spcBef>
              <a:spcAft>
                <a:spcPct val="0"/>
              </a:spcAft>
              <a:defRPr sz="1200">
                <a:solidFill>
                  <a:schemeClr val="tx1"/>
                </a:solidFill>
                <a:latin typeface="Calibri" charset="0"/>
                <a:ea typeface="MS PGothic" charset="-128"/>
              </a:defRPr>
            </a:lvl9pPr>
          </a:lstStyle>
          <a:p>
            <a:pPr defTabSz="914400">
              <a:spcBef>
                <a:spcPct val="0"/>
              </a:spcBef>
              <a:defRPr/>
            </a:pPr>
            <a:fld id="{19DF2E34-8DE1-EE40-9789-FDF7F84B712D}" type="slidenum">
              <a:rPr lang="en-US" altLang="en-US">
                <a:solidFill>
                  <a:prstClr val="black"/>
                </a:solidFill>
              </a:rPr>
              <a:pPr defTabSz="914400">
                <a:spcBef>
                  <a:spcPct val="0"/>
                </a:spcBef>
                <a:defRPr/>
              </a:pPr>
              <a:t>19</a:t>
            </a:fld>
            <a:endParaRPr lang="en-US" altLang="en-US" dirty="0">
              <a:solidFill>
                <a:prstClr val="black"/>
              </a:solidFill>
            </a:endParaRPr>
          </a:p>
        </p:txBody>
      </p:sp>
    </p:spTree>
    <p:extLst>
      <p:ext uri="{BB962C8B-B14F-4D97-AF65-F5344CB8AC3E}">
        <p14:creationId xmlns:p14="http://schemas.microsoft.com/office/powerpoint/2010/main" val="16808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2D0C2759-A811-4997-9C9E-12C00DA5E3AA}" type="slidenum">
              <a:rPr lang="en-US" smtClean="0">
                <a:solidFill>
                  <a:prstClr val="black"/>
                </a:solidFill>
              </a:rPr>
              <a:pPr defTabSz="914400">
                <a:defRPr/>
              </a:pPr>
              <a:t>20</a:t>
            </a:fld>
            <a:endParaRPr lang="en-US" dirty="0">
              <a:solidFill>
                <a:prstClr val="black"/>
              </a:solidFill>
            </a:endParaRPr>
          </a:p>
        </p:txBody>
      </p:sp>
    </p:spTree>
    <p:extLst>
      <p:ext uri="{BB962C8B-B14F-4D97-AF65-F5344CB8AC3E}">
        <p14:creationId xmlns:p14="http://schemas.microsoft.com/office/powerpoint/2010/main" val="387104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Review your tax entity structure:  </a:t>
            </a:r>
            <a:r>
              <a:rPr lang="en-US" dirty="0"/>
              <a:t>With major changes in the corporate and individual tax rates, and the 20% Qualified Business Income Deduction available to owners of partnerships and S-Corporations, it’s a great time to review your tax entity structure.  Having the correct entity structure for tax purposes is even more important to take full advantage of the recent tax changes. If you’re a sole proprietor or single member LLC, you should consider if a S corporation election will be beneficial to take advantage of the 20% QBI Deduction.</a:t>
            </a:r>
          </a:p>
          <a:p>
            <a:endParaRPr lang="en-US" dirty="0"/>
          </a:p>
        </p:txBody>
      </p:sp>
      <p:sp>
        <p:nvSpPr>
          <p:cNvPr id="4" name="Slide Number Placeholder 3"/>
          <p:cNvSpPr>
            <a:spLocks noGrp="1"/>
          </p:cNvSpPr>
          <p:nvPr>
            <p:ph type="sldNum" sz="quarter" idx="10"/>
          </p:nvPr>
        </p:nvSpPr>
        <p:spPr/>
        <p:txBody>
          <a:bodyPr/>
          <a:lstStyle/>
          <a:p>
            <a:fld id="{423D4613-3D49-4048-A58B-CADBFB651D4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54180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400">
              <a:defRPr/>
            </a:pPr>
            <a:fld id="{C858E3DB-EF51-457B-8A9B-8307CF6A293D}" type="slidenum">
              <a:rPr lang="en-US" smtClean="0">
                <a:solidFill>
                  <a:prstClr val="black"/>
                </a:solidFill>
              </a:rPr>
              <a:pPr defTabSz="914400">
                <a:defRPr/>
              </a:pPr>
              <a:t>29</a:t>
            </a:fld>
            <a:endParaRPr lang="en-US" dirty="0">
              <a:solidFill>
                <a:prstClr val="black"/>
              </a:solidFill>
            </a:endParaRPr>
          </a:p>
        </p:txBody>
      </p:sp>
    </p:spTree>
    <p:extLst>
      <p:ext uri="{BB962C8B-B14F-4D97-AF65-F5344CB8AC3E}">
        <p14:creationId xmlns:p14="http://schemas.microsoft.com/office/powerpoint/2010/main" val="3967199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400">
              <a:defRPr/>
            </a:pPr>
            <a:fld id="{C858E3DB-EF51-457B-8A9B-8307CF6A293D}" type="slidenum">
              <a:rPr lang="en-US" smtClean="0">
                <a:solidFill>
                  <a:prstClr val="black"/>
                </a:solidFill>
              </a:rPr>
              <a:pPr defTabSz="914400">
                <a:defRPr/>
              </a:pPr>
              <a:t>30</a:t>
            </a:fld>
            <a:endParaRPr lang="en-US" dirty="0">
              <a:solidFill>
                <a:prstClr val="black"/>
              </a:solidFill>
            </a:endParaRPr>
          </a:p>
        </p:txBody>
      </p:sp>
    </p:spTree>
    <p:extLst>
      <p:ext uri="{BB962C8B-B14F-4D97-AF65-F5344CB8AC3E}">
        <p14:creationId xmlns:p14="http://schemas.microsoft.com/office/powerpoint/2010/main" val="210986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Review your tax entity structure:  </a:t>
            </a:r>
            <a:r>
              <a:rPr lang="en-US" dirty="0"/>
              <a:t>With the 2017 major changes in the corporate and individual tax rates, and the 20% Qualified Business Income Deduction available to owners of partnerships and S-Corporations, it’s a great time to review your tax entity structure.  Having the correct entity structure for tax purposes is even more important to take full advantage of the QBI Deduction. If you’re a sole proprietor or single member LLC, you should consider if a S corporation election will be beneficial to take advantage of the 20% QBI Deduction.</a:t>
            </a:r>
          </a:p>
          <a:p>
            <a:endParaRPr lang="en-US" dirty="0"/>
          </a:p>
        </p:txBody>
      </p:sp>
      <p:sp>
        <p:nvSpPr>
          <p:cNvPr id="4" name="Slide Number Placeholder 3"/>
          <p:cNvSpPr>
            <a:spLocks noGrp="1"/>
          </p:cNvSpPr>
          <p:nvPr>
            <p:ph type="sldNum" sz="quarter" idx="10"/>
          </p:nvPr>
        </p:nvSpPr>
        <p:spPr/>
        <p:txBody>
          <a:bodyPr/>
          <a:lstStyle/>
          <a:p>
            <a:fld id="{DCB93DB6-DAFB-4388-97FD-F9F1C1F87AB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8328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26"/>
            <a:ext cx="12435840" cy="1764030"/>
          </a:xfrm>
          <a:prstGeom prst="rect">
            <a:avLst/>
          </a:prstGeom>
        </p:spPr>
        <p:txBody>
          <a:bodyPr lIns="91345" tIns="45668" rIns="91345" bIns="45668"/>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a:prstGeom prst="rect">
            <a:avLst/>
          </a:prstGeom>
        </p:spPr>
        <p:txBody>
          <a:bodyPr lIns="91345" tIns="45668" rIns="91345" bIns="45668"/>
          <a:lstStyle>
            <a:lvl1pPr marL="0" indent="0" algn="ctr">
              <a:buNone/>
              <a:defRPr>
                <a:solidFill>
                  <a:schemeClr val="tx1">
                    <a:tint val="75000"/>
                  </a:schemeClr>
                </a:solidFill>
              </a:defRPr>
            </a:lvl1pPr>
            <a:lvl2pPr marL="456156" indent="0" algn="ctr">
              <a:buNone/>
              <a:defRPr>
                <a:solidFill>
                  <a:schemeClr val="tx1">
                    <a:tint val="75000"/>
                  </a:schemeClr>
                </a:solidFill>
              </a:defRPr>
            </a:lvl2pPr>
            <a:lvl3pPr marL="912312" indent="0" algn="ctr">
              <a:buNone/>
              <a:defRPr>
                <a:solidFill>
                  <a:schemeClr val="tx1">
                    <a:tint val="75000"/>
                  </a:schemeClr>
                </a:solidFill>
              </a:defRPr>
            </a:lvl3pPr>
            <a:lvl4pPr marL="1368461" indent="0" algn="ctr">
              <a:buNone/>
              <a:defRPr>
                <a:solidFill>
                  <a:schemeClr val="tx1">
                    <a:tint val="75000"/>
                  </a:schemeClr>
                </a:solidFill>
              </a:defRPr>
            </a:lvl4pPr>
            <a:lvl5pPr marL="1824598" indent="0" algn="ctr">
              <a:buNone/>
              <a:defRPr>
                <a:solidFill>
                  <a:schemeClr val="tx1">
                    <a:tint val="75000"/>
                  </a:schemeClr>
                </a:solidFill>
              </a:defRPr>
            </a:lvl5pPr>
            <a:lvl6pPr marL="2280746" indent="0" algn="ctr">
              <a:buNone/>
              <a:defRPr>
                <a:solidFill>
                  <a:schemeClr val="tx1">
                    <a:tint val="75000"/>
                  </a:schemeClr>
                </a:solidFill>
              </a:defRPr>
            </a:lvl6pPr>
            <a:lvl7pPr marL="2736899" indent="0" algn="ctr">
              <a:buNone/>
              <a:defRPr>
                <a:solidFill>
                  <a:schemeClr val="tx1">
                    <a:tint val="75000"/>
                  </a:schemeClr>
                </a:solidFill>
              </a:defRPr>
            </a:lvl7pPr>
            <a:lvl8pPr marL="3193048" indent="0" algn="ctr">
              <a:buNone/>
              <a:defRPr>
                <a:solidFill>
                  <a:schemeClr val="tx1">
                    <a:tint val="75000"/>
                  </a:schemeClr>
                </a:solidFill>
              </a:defRPr>
            </a:lvl8pPr>
            <a:lvl9pPr marL="36491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5" name="Footer Placeholder 4"/>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6" name="Slide Number Placeholder 5"/>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193140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lIns="91345" tIns="45668" rIns="91345" bIns="45668"/>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1920277"/>
            <a:ext cx="13167360" cy="5431157"/>
          </a:xfrm>
          <a:prstGeom prst="rect">
            <a:avLst/>
          </a:prstGeom>
        </p:spPr>
        <p:txBody>
          <a:bodyPr vert="eaVert" lIns="91345" tIns="45668" rIns="91345" bIns="4566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5" name="Footer Placeholder 4"/>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6" name="Slide Number Placeholder 5"/>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359875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314" y="329567"/>
            <a:ext cx="5265421" cy="7021830"/>
          </a:xfrm>
          <a:prstGeom prst="rect">
            <a:avLst/>
          </a:prstGeom>
        </p:spPr>
        <p:txBody>
          <a:bodyPr vert="eaVert" lIns="91345" tIns="45668" rIns="91345" bIns="45668"/>
          <a:lstStyle/>
          <a:p>
            <a:r>
              <a:rPr lang="en-US" smtClean="0"/>
              <a:t>Click to edit Master title style</a:t>
            </a:r>
            <a:endParaRPr lang="en-US"/>
          </a:p>
        </p:txBody>
      </p:sp>
      <p:sp>
        <p:nvSpPr>
          <p:cNvPr id="3" name="Vertical Text Placeholder 2"/>
          <p:cNvSpPr>
            <a:spLocks noGrp="1"/>
          </p:cNvSpPr>
          <p:nvPr>
            <p:ph type="body" orient="vert" idx="1"/>
          </p:nvPr>
        </p:nvSpPr>
        <p:spPr>
          <a:xfrm>
            <a:off x="1171016" y="329567"/>
            <a:ext cx="15557501" cy="7021830"/>
          </a:xfrm>
          <a:prstGeom prst="rect">
            <a:avLst/>
          </a:prstGeom>
        </p:spPr>
        <p:txBody>
          <a:bodyPr vert="eaVert" lIns="91345" tIns="45668" rIns="91345" bIns="4566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5" name="Footer Placeholder 4"/>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6" name="Slide Number Placeholder 5"/>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4222590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543560" y="3168016"/>
            <a:ext cx="13807440" cy="62864"/>
          </a:xfrm>
          <a:prstGeom prst="rect">
            <a:avLst/>
          </a:prstGeom>
          <a:solidFill>
            <a:srgbClr val="A9B08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5313" tIns="72658" rIns="145313" bIns="72658"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3452" eaLnBrk="1" fontAlgn="base" hangingPunct="1">
              <a:spcBef>
                <a:spcPct val="0"/>
              </a:spcBef>
              <a:spcAft>
                <a:spcPct val="0"/>
              </a:spcAft>
              <a:defRPr/>
            </a:pPr>
            <a:endParaRPr lang="en-US" altLang="en-US" sz="1900" dirty="0" smtClean="0">
              <a:solidFill>
                <a:srgbClr val="FFFFFF"/>
              </a:solidFill>
              <a:latin typeface="Georgia" pitchFamily="18" charset="0"/>
            </a:endParaRPr>
          </a:p>
        </p:txBody>
      </p:sp>
      <p:sp>
        <p:nvSpPr>
          <p:cNvPr id="33794" name="Rectangle 2"/>
          <p:cNvSpPr>
            <a:spLocks noGrp="1" noChangeArrowheads="1"/>
          </p:cNvSpPr>
          <p:nvPr>
            <p:ph type="ctrTitle" sz="quarter"/>
          </p:nvPr>
        </p:nvSpPr>
        <p:spPr>
          <a:xfrm>
            <a:off x="515625" y="1621156"/>
            <a:ext cx="9565640" cy="1483994"/>
          </a:xfrm>
          <a:extLst/>
        </p:spPr>
        <p:txBody>
          <a:bodyPr anchor="b"/>
          <a:lstStyle>
            <a:lvl1pPr>
              <a:defRPr sz="3400"/>
            </a:lvl1pPr>
          </a:lstStyle>
          <a:p>
            <a:pPr lvl="0"/>
            <a:r>
              <a:rPr lang="en-US" noProof="0" smtClean="0"/>
              <a:t>Click to edit Master title style</a:t>
            </a:r>
          </a:p>
        </p:txBody>
      </p:sp>
      <p:sp>
        <p:nvSpPr>
          <p:cNvPr id="33799" name="Rectangle 7"/>
          <p:cNvSpPr>
            <a:spLocks noGrp="1" noChangeArrowheads="1"/>
          </p:cNvSpPr>
          <p:nvPr>
            <p:ph type="subTitle" sz="quarter" idx="1"/>
          </p:nvPr>
        </p:nvSpPr>
        <p:spPr>
          <a:xfrm>
            <a:off x="515623" y="3406140"/>
            <a:ext cx="4523741" cy="1114426"/>
          </a:xfrm>
          <a:extLst/>
        </p:spPr>
        <p:txBody>
          <a:bodyPr/>
          <a:lstStyle>
            <a:lvl1pPr marL="0" indent="0">
              <a:buClr>
                <a:schemeClr val="bg2"/>
              </a:buClr>
              <a:buFont typeface="Wingdings" pitchFamily="2" charset="2"/>
              <a:buNone/>
              <a:defRPr>
                <a:solidFill>
                  <a:srgbClr val="5E5145"/>
                </a:solidFill>
              </a:defRPr>
            </a:lvl1pPr>
          </a:lstStyle>
          <a:p>
            <a:pPr lvl="0"/>
            <a:r>
              <a:rPr lang="en-US" noProof="0" smtClean="0"/>
              <a:t>Click to edit Master subtitle style</a:t>
            </a:r>
          </a:p>
        </p:txBody>
      </p:sp>
    </p:spTree>
    <p:extLst>
      <p:ext uri="{BB962C8B-B14F-4D97-AF65-F5344CB8AC3E}">
        <p14:creationId xmlns:p14="http://schemas.microsoft.com/office/powerpoint/2010/main" val="1258590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0EC9371-9FAA-494E-A8C9-51D482A7E080}" type="slidenum">
              <a:rPr lang="en-US" altLang="en-US"/>
              <a:pPr>
                <a:defRPr/>
              </a:pPr>
              <a:t>‹#›</a:t>
            </a:fld>
            <a:endParaRPr lang="en-US" altLang="en-US" dirty="0"/>
          </a:p>
        </p:txBody>
      </p:sp>
    </p:spTree>
    <p:extLst>
      <p:ext uri="{BB962C8B-B14F-4D97-AF65-F5344CB8AC3E}">
        <p14:creationId xmlns:p14="http://schemas.microsoft.com/office/powerpoint/2010/main" val="3803829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4"/>
            <a:ext cx="12435840" cy="1634490"/>
          </a:xfrm>
        </p:spPr>
        <p:txBody>
          <a:bodyPr/>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2428" indent="0">
              <a:buNone/>
              <a:defRPr sz="2600"/>
            </a:lvl2pPr>
            <a:lvl3pPr marL="1304844" indent="0">
              <a:buNone/>
              <a:defRPr sz="2300"/>
            </a:lvl3pPr>
            <a:lvl4pPr marL="1957284" indent="0">
              <a:buNone/>
              <a:defRPr sz="2000"/>
            </a:lvl4pPr>
            <a:lvl5pPr marL="2609700" indent="0">
              <a:buNone/>
              <a:defRPr sz="2000"/>
            </a:lvl5pPr>
            <a:lvl6pPr marL="3262124" indent="0">
              <a:buNone/>
              <a:defRPr sz="2000"/>
            </a:lvl6pPr>
            <a:lvl7pPr marL="3914561" indent="0">
              <a:buNone/>
              <a:defRPr sz="2000"/>
            </a:lvl7pPr>
            <a:lvl8pPr marL="4566968" indent="0">
              <a:buNone/>
              <a:defRPr sz="2000"/>
            </a:lvl8pPr>
            <a:lvl9pPr marL="5219400" indent="0">
              <a:buNone/>
              <a:defRPr sz="20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8C2D535-1F50-464D-9483-8B12EF27C8F7}" type="slidenum">
              <a:rPr lang="en-US" altLang="en-US"/>
              <a:pPr>
                <a:defRPr/>
              </a:pPr>
              <a:t>‹#›</a:t>
            </a:fld>
            <a:endParaRPr lang="en-US" altLang="en-US" dirty="0"/>
          </a:p>
        </p:txBody>
      </p:sp>
    </p:spTree>
    <p:extLst>
      <p:ext uri="{BB962C8B-B14F-4D97-AF65-F5344CB8AC3E}">
        <p14:creationId xmlns:p14="http://schemas.microsoft.com/office/powerpoint/2010/main" val="455224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8461" y="1304926"/>
            <a:ext cx="6482080" cy="610362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04383" y="1304926"/>
            <a:ext cx="6482080" cy="610362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55D09FF5-8721-4CF3-B79E-66ACD6BF3AAA}" type="slidenum">
              <a:rPr lang="en-US" altLang="en-US"/>
              <a:pPr>
                <a:defRPr/>
              </a:pPr>
              <a:t>‹#›</a:t>
            </a:fld>
            <a:endParaRPr lang="en-US" altLang="en-US" dirty="0"/>
          </a:p>
        </p:txBody>
      </p:sp>
    </p:spTree>
    <p:extLst>
      <p:ext uri="{BB962C8B-B14F-4D97-AF65-F5344CB8AC3E}">
        <p14:creationId xmlns:p14="http://schemas.microsoft.com/office/powerpoint/2010/main" val="237016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1" y="1842136"/>
            <a:ext cx="6464302" cy="767714"/>
          </a:xfrm>
        </p:spPr>
        <p:txBody>
          <a:bodyPr anchor="b"/>
          <a:lstStyle>
            <a:lvl1pPr marL="0" indent="0">
              <a:buNone/>
              <a:defRPr sz="3400" b="1"/>
            </a:lvl1pPr>
            <a:lvl2pPr marL="652428" indent="0">
              <a:buNone/>
              <a:defRPr sz="2900" b="1"/>
            </a:lvl2pPr>
            <a:lvl3pPr marL="1304844" indent="0">
              <a:buNone/>
              <a:defRPr sz="2600" b="1"/>
            </a:lvl3pPr>
            <a:lvl4pPr marL="1957284" indent="0">
              <a:buNone/>
              <a:defRPr sz="2300" b="1"/>
            </a:lvl4pPr>
            <a:lvl5pPr marL="2609700" indent="0">
              <a:buNone/>
              <a:defRPr sz="2300" b="1"/>
            </a:lvl5pPr>
            <a:lvl6pPr marL="3262124" indent="0">
              <a:buNone/>
              <a:defRPr sz="2300" b="1"/>
            </a:lvl6pPr>
            <a:lvl7pPr marL="3914561" indent="0">
              <a:buNone/>
              <a:defRPr sz="2300" b="1"/>
            </a:lvl7pPr>
            <a:lvl8pPr marL="4566968" indent="0">
              <a:buNone/>
              <a:defRPr sz="2300" b="1"/>
            </a:lvl8pPr>
            <a:lvl9pPr marL="5219400"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1" y="2609850"/>
            <a:ext cx="6464302"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4" y="1842136"/>
            <a:ext cx="6466840" cy="767714"/>
          </a:xfrm>
        </p:spPr>
        <p:txBody>
          <a:bodyPr anchor="b"/>
          <a:lstStyle>
            <a:lvl1pPr marL="0" indent="0">
              <a:buNone/>
              <a:defRPr sz="3400" b="1"/>
            </a:lvl1pPr>
            <a:lvl2pPr marL="652428" indent="0">
              <a:buNone/>
              <a:defRPr sz="2900" b="1"/>
            </a:lvl2pPr>
            <a:lvl3pPr marL="1304844" indent="0">
              <a:buNone/>
              <a:defRPr sz="2600" b="1"/>
            </a:lvl3pPr>
            <a:lvl4pPr marL="1957284" indent="0">
              <a:buNone/>
              <a:defRPr sz="2300" b="1"/>
            </a:lvl4pPr>
            <a:lvl5pPr marL="2609700" indent="0">
              <a:buNone/>
              <a:defRPr sz="2300" b="1"/>
            </a:lvl5pPr>
            <a:lvl6pPr marL="3262124" indent="0">
              <a:buNone/>
              <a:defRPr sz="2300" b="1"/>
            </a:lvl6pPr>
            <a:lvl7pPr marL="3914561" indent="0">
              <a:buNone/>
              <a:defRPr sz="2300" b="1"/>
            </a:lvl7pPr>
            <a:lvl8pPr marL="4566968" indent="0">
              <a:buNone/>
              <a:defRPr sz="2300" b="1"/>
            </a:lvl8pPr>
            <a:lvl9pPr marL="5219400"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4"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986FFF09-5665-4BB7-A2C2-B88965FBA1AF}" type="slidenum">
              <a:rPr lang="en-US" altLang="en-US"/>
              <a:pPr>
                <a:defRPr/>
              </a:pPr>
              <a:t>‹#›</a:t>
            </a:fld>
            <a:endParaRPr lang="en-US" altLang="en-US" dirty="0"/>
          </a:p>
        </p:txBody>
      </p:sp>
    </p:spTree>
    <p:extLst>
      <p:ext uri="{BB962C8B-B14F-4D97-AF65-F5344CB8AC3E}">
        <p14:creationId xmlns:p14="http://schemas.microsoft.com/office/powerpoint/2010/main" val="1757473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7F72D015-3F9C-4582-9953-C888908B6094}" type="slidenum">
              <a:rPr lang="en-US" altLang="en-US"/>
              <a:pPr>
                <a:defRPr/>
              </a:pPr>
              <a:t>‹#›</a:t>
            </a:fld>
            <a:endParaRPr lang="en-US" altLang="en-US" dirty="0"/>
          </a:p>
        </p:txBody>
      </p:sp>
    </p:spTree>
    <p:extLst>
      <p:ext uri="{BB962C8B-B14F-4D97-AF65-F5344CB8AC3E}">
        <p14:creationId xmlns:p14="http://schemas.microsoft.com/office/powerpoint/2010/main" val="804710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9DD44EB1-CA68-40DA-82B7-3F20B5020304}" type="slidenum">
              <a:rPr lang="en-US" altLang="en-US"/>
              <a:pPr>
                <a:defRPr/>
              </a:pPr>
              <a:t>‹#›</a:t>
            </a:fld>
            <a:endParaRPr lang="en-US" altLang="en-US" dirty="0"/>
          </a:p>
        </p:txBody>
      </p:sp>
    </p:spTree>
    <p:extLst>
      <p:ext uri="{BB962C8B-B14F-4D97-AF65-F5344CB8AC3E}">
        <p14:creationId xmlns:p14="http://schemas.microsoft.com/office/powerpoint/2010/main" val="192475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2428" indent="0">
              <a:buNone/>
              <a:defRPr sz="1700"/>
            </a:lvl2pPr>
            <a:lvl3pPr marL="1304844" indent="0">
              <a:buNone/>
              <a:defRPr sz="1400"/>
            </a:lvl3pPr>
            <a:lvl4pPr marL="1957284" indent="0">
              <a:buNone/>
              <a:defRPr sz="1300"/>
            </a:lvl4pPr>
            <a:lvl5pPr marL="2609700" indent="0">
              <a:buNone/>
              <a:defRPr sz="1300"/>
            </a:lvl5pPr>
            <a:lvl6pPr marL="3262124" indent="0">
              <a:buNone/>
              <a:defRPr sz="1300"/>
            </a:lvl6pPr>
            <a:lvl7pPr marL="3914561" indent="0">
              <a:buNone/>
              <a:defRPr sz="1300"/>
            </a:lvl7pPr>
            <a:lvl8pPr marL="4566968" indent="0">
              <a:buNone/>
              <a:defRPr sz="1300"/>
            </a:lvl8pPr>
            <a:lvl9pPr marL="5219400" indent="0">
              <a:buNone/>
              <a:defRPr sz="13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49A3D9C-D581-4059-B278-02AAE9B93633}" type="slidenum">
              <a:rPr lang="en-US" altLang="en-US"/>
              <a:pPr>
                <a:defRPr/>
              </a:pPr>
              <a:t>‹#›</a:t>
            </a:fld>
            <a:endParaRPr lang="en-US" altLang="en-US" dirty="0"/>
          </a:p>
        </p:txBody>
      </p:sp>
    </p:spTree>
    <p:extLst>
      <p:ext uri="{BB962C8B-B14F-4D97-AF65-F5344CB8AC3E}">
        <p14:creationId xmlns:p14="http://schemas.microsoft.com/office/powerpoint/2010/main" val="378939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lIns="91345" tIns="45668" rIns="91345" bIns="45668"/>
          <a:lstStyle/>
          <a:p>
            <a:r>
              <a:rPr lang="en-US" smtClean="0"/>
              <a:t>Click to edit Master title style</a:t>
            </a:r>
            <a:endParaRPr lang="en-US"/>
          </a:p>
        </p:txBody>
      </p:sp>
      <p:sp>
        <p:nvSpPr>
          <p:cNvPr id="3" name="Content Placeholder 2"/>
          <p:cNvSpPr>
            <a:spLocks noGrp="1"/>
          </p:cNvSpPr>
          <p:nvPr>
            <p:ph idx="1"/>
          </p:nvPr>
        </p:nvSpPr>
        <p:spPr>
          <a:xfrm>
            <a:off x="731520" y="1920277"/>
            <a:ext cx="13167360" cy="5431157"/>
          </a:xfrm>
          <a:prstGeom prst="rect">
            <a:avLst/>
          </a:prstGeom>
        </p:spPr>
        <p:txBody>
          <a:bodyPr lIns="91345" tIns="45668" rIns="91345" bIns="4566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5" name="Footer Placeholder 4"/>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dirty="0"/>
          </a:p>
        </p:txBody>
      </p:sp>
      <p:sp>
        <p:nvSpPr>
          <p:cNvPr id="6" name="Slide Number Placeholder 5"/>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92915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2"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2" y="735330"/>
            <a:ext cx="8778240" cy="4937760"/>
          </a:xfrm>
        </p:spPr>
        <p:txBody>
          <a:bodyPr/>
          <a:lstStyle>
            <a:lvl1pPr marL="0" indent="0">
              <a:buNone/>
              <a:defRPr sz="4600"/>
            </a:lvl1pPr>
            <a:lvl2pPr marL="652428" indent="0">
              <a:buNone/>
              <a:defRPr sz="4000"/>
            </a:lvl2pPr>
            <a:lvl3pPr marL="1304844" indent="0">
              <a:buNone/>
              <a:defRPr sz="3400"/>
            </a:lvl3pPr>
            <a:lvl4pPr marL="1957284" indent="0">
              <a:buNone/>
              <a:defRPr sz="2900"/>
            </a:lvl4pPr>
            <a:lvl5pPr marL="2609700" indent="0">
              <a:buNone/>
              <a:defRPr sz="2900"/>
            </a:lvl5pPr>
            <a:lvl6pPr marL="3262124" indent="0">
              <a:buNone/>
              <a:defRPr sz="2900"/>
            </a:lvl6pPr>
            <a:lvl7pPr marL="3914561" indent="0">
              <a:buNone/>
              <a:defRPr sz="2900"/>
            </a:lvl7pPr>
            <a:lvl8pPr marL="4566968" indent="0">
              <a:buNone/>
              <a:defRPr sz="2900"/>
            </a:lvl8pPr>
            <a:lvl9pPr marL="5219400" indent="0">
              <a:buNone/>
              <a:defRPr sz="2900"/>
            </a:lvl9pPr>
          </a:lstStyle>
          <a:p>
            <a:pPr lvl="0"/>
            <a:endParaRPr lang="en-US" noProof="0" dirty="0" smtClean="0"/>
          </a:p>
        </p:txBody>
      </p:sp>
      <p:sp>
        <p:nvSpPr>
          <p:cNvPr id="4" name="Text Placeholder 3"/>
          <p:cNvSpPr>
            <a:spLocks noGrp="1"/>
          </p:cNvSpPr>
          <p:nvPr>
            <p:ph type="body" sz="half" idx="2"/>
          </p:nvPr>
        </p:nvSpPr>
        <p:spPr>
          <a:xfrm>
            <a:off x="2867662" y="6440806"/>
            <a:ext cx="8778240" cy="965834"/>
          </a:xfrm>
        </p:spPr>
        <p:txBody>
          <a:bodyPr/>
          <a:lstStyle>
            <a:lvl1pPr marL="0" indent="0">
              <a:buNone/>
              <a:defRPr sz="2000"/>
            </a:lvl1pPr>
            <a:lvl2pPr marL="652428" indent="0">
              <a:buNone/>
              <a:defRPr sz="1700"/>
            </a:lvl2pPr>
            <a:lvl3pPr marL="1304844" indent="0">
              <a:buNone/>
              <a:defRPr sz="1400"/>
            </a:lvl3pPr>
            <a:lvl4pPr marL="1957284" indent="0">
              <a:buNone/>
              <a:defRPr sz="1300"/>
            </a:lvl4pPr>
            <a:lvl5pPr marL="2609700" indent="0">
              <a:buNone/>
              <a:defRPr sz="1300"/>
            </a:lvl5pPr>
            <a:lvl6pPr marL="3262124" indent="0">
              <a:buNone/>
              <a:defRPr sz="1300"/>
            </a:lvl6pPr>
            <a:lvl7pPr marL="3914561" indent="0">
              <a:buNone/>
              <a:defRPr sz="1300"/>
            </a:lvl7pPr>
            <a:lvl8pPr marL="4566968" indent="0">
              <a:buNone/>
              <a:defRPr sz="1300"/>
            </a:lvl8pPr>
            <a:lvl9pPr marL="5219400" indent="0">
              <a:buNone/>
              <a:defRPr sz="13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251BBC1-8E7E-48B7-BD1A-4FF599588F9E}" type="slidenum">
              <a:rPr lang="en-US" altLang="en-US"/>
              <a:pPr>
                <a:defRPr/>
              </a:pPr>
              <a:t>‹#›</a:t>
            </a:fld>
            <a:endParaRPr lang="en-US" altLang="en-US" dirty="0"/>
          </a:p>
        </p:txBody>
      </p:sp>
    </p:spTree>
    <p:extLst>
      <p:ext uri="{BB962C8B-B14F-4D97-AF65-F5344CB8AC3E}">
        <p14:creationId xmlns:p14="http://schemas.microsoft.com/office/powerpoint/2010/main" val="3290152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B28E8E5-06DA-4396-A0B3-01DCA8414359}" type="slidenum">
              <a:rPr lang="en-US" altLang="en-US"/>
              <a:pPr>
                <a:defRPr/>
              </a:pPr>
              <a:t>‹#›</a:t>
            </a:fld>
            <a:endParaRPr lang="en-US" altLang="en-US" dirty="0"/>
          </a:p>
        </p:txBody>
      </p:sp>
    </p:spTree>
    <p:extLst>
      <p:ext uri="{BB962C8B-B14F-4D97-AF65-F5344CB8AC3E}">
        <p14:creationId xmlns:p14="http://schemas.microsoft.com/office/powerpoint/2010/main" val="115243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20025" y="40006"/>
            <a:ext cx="3441701" cy="73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1" y="40006"/>
            <a:ext cx="10088882" cy="73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F0BCEF3-8F66-447F-8A90-8E6826CFE124}" type="slidenum">
              <a:rPr lang="en-US" altLang="en-US"/>
              <a:pPr>
                <a:defRPr/>
              </a:pPr>
              <a:t>‹#›</a:t>
            </a:fld>
            <a:endParaRPr lang="en-US" altLang="en-US" dirty="0"/>
          </a:p>
        </p:txBody>
      </p:sp>
    </p:spTree>
    <p:extLst>
      <p:ext uri="{BB962C8B-B14F-4D97-AF65-F5344CB8AC3E}">
        <p14:creationId xmlns:p14="http://schemas.microsoft.com/office/powerpoint/2010/main" val="3380552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543560" y="3168016"/>
            <a:ext cx="13807440" cy="62864"/>
          </a:xfrm>
          <a:prstGeom prst="rect">
            <a:avLst/>
          </a:prstGeom>
          <a:solidFill>
            <a:srgbClr val="A9B08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5332" tIns="72667" rIns="145332" bIns="72667"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3572" eaLnBrk="1" fontAlgn="base" hangingPunct="1">
              <a:spcBef>
                <a:spcPct val="0"/>
              </a:spcBef>
              <a:spcAft>
                <a:spcPct val="0"/>
              </a:spcAft>
              <a:defRPr/>
            </a:pPr>
            <a:endParaRPr lang="en-US" altLang="en-US" sz="1800" dirty="0" smtClean="0">
              <a:solidFill>
                <a:srgbClr val="FFFFFF"/>
              </a:solidFill>
              <a:latin typeface="Georgia" pitchFamily="18" charset="0"/>
            </a:endParaRPr>
          </a:p>
        </p:txBody>
      </p:sp>
      <p:sp>
        <p:nvSpPr>
          <p:cNvPr id="33794" name="Rectangle 2"/>
          <p:cNvSpPr>
            <a:spLocks noGrp="1" noChangeArrowheads="1"/>
          </p:cNvSpPr>
          <p:nvPr>
            <p:ph type="ctrTitle" sz="quarter"/>
          </p:nvPr>
        </p:nvSpPr>
        <p:spPr>
          <a:xfrm>
            <a:off x="515625" y="1621156"/>
            <a:ext cx="9565640" cy="1483994"/>
          </a:xfrm>
          <a:extLst/>
        </p:spPr>
        <p:txBody>
          <a:bodyPr anchor="b"/>
          <a:lstStyle>
            <a:lvl1pPr>
              <a:defRPr sz="3400"/>
            </a:lvl1pPr>
          </a:lstStyle>
          <a:p>
            <a:pPr lvl="0"/>
            <a:r>
              <a:rPr lang="en-US" noProof="0" smtClean="0"/>
              <a:t>Click to edit Master title style</a:t>
            </a:r>
          </a:p>
        </p:txBody>
      </p:sp>
      <p:sp>
        <p:nvSpPr>
          <p:cNvPr id="33799" name="Rectangle 7"/>
          <p:cNvSpPr>
            <a:spLocks noGrp="1" noChangeArrowheads="1"/>
          </p:cNvSpPr>
          <p:nvPr>
            <p:ph type="subTitle" sz="quarter" idx="1"/>
          </p:nvPr>
        </p:nvSpPr>
        <p:spPr>
          <a:xfrm>
            <a:off x="515622" y="3406140"/>
            <a:ext cx="4523740" cy="1114426"/>
          </a:xfrm>
          <a:extLst/>
        </p:spPr>
        <p:txBody>
          <a:bodyPr/>
          <a:lstStyle>
            <a:lvl1pPr marL="0" indent="0">
              <a:buClr>
                <a:schemeClr val="bg2"/>
              </a:buClr>
              <a:buFont typeface="Wingdings" pitchFamily="2" charset="2"/>
              <a:buNone/>
              <a:defRPr>
                <a:solidFill>
                  <a:srgbClr val="5E5145"/>
                </a:solidFill>
              </a:defRPr>
            </a:lvl1pPr>
          </a:lstStyle>
          <a:p>
            <a:pPr lvl="0"/>
            <a:r>
              <a:rPr lang="en-US" noProof="0" smtClean="0"/>
              <a:t>Click to edit Master subtitle style</a:t>
            </a:r>
          </a:p>
        </p:txBody>
      </p:sp>
    </p:spTree>
    <p:extLst>
      <p:ext uri="{BB962C8B-B14F-4D97-AF65-F5344CB8AC3E}">
        <p14:creationId xmlns:p14="http://schemas.microsoft.com/office/powerpoint/2010/main" val="439523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0EC9371-9FAA-494E-A8C9-51D482A7E080}" type="slidenum">
              <a:rPr lang="en-US" altLang="en-US"/>
              <a:pPr>
                <a:defRPr/>
              </a:pPr>
              <a:t>‹#›</a:t>
            </a:fld>
            <a:endParaRPr lang="en-US" altLang="en-US" dirty="0"/>
          </a:p>
        </p:txBody>
      </p:sp>
    </p:spTree>
    <p:extLst>
      <p:ext uri="{BB962C8B-B14F-4D97-AF65-F5344CB8AC3E}">
        <p14:creationId xmlns:p14="http://schemas.microsoft.com/office/powerpoint/2010/main" val="4055985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4"/>
            <a:ext cx="12435840" cy="1634490"/>
          </a:xfrm>
        </p:spPr>
        <p:txBody>
          <a:bodyPr/>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2512" indent="0">
              <a:buNone/>
              <a:defRPr sz="2600"/>
            </a:lvl2pPr>
            <a:lvl3pPr marL="1305013" indent="0">
              <a:buNone/>
              <a:defRPr sz="2300"/>
            </a:lvl3pPr>
            <a:lvl4pPr marL="1957537" indent="0">
              <a:buNone/>
              <a:defRPr sz="2000"/>
            </a:lvl4pPr>
            <a:lvl5pPr marL="2610040" indent="0">
              <a:buNone/>
              <a:defRPr sz="2000"/>
            </a:lvl5pPr>
            <a:lvl6pPr marL="3262549" indent="0">
              <a:buNone/>
              <a:defRPr sz="2000"/>
            </a:lvl6pPr>
            <a:lvl7pPr marL="3915071" indent="0">
              <a:buNone/>
              <a:defRPr sz="2000"/>
            </a:lvl7pPr>
            <a:lvl8pPr marL="4567562" indent="0">
              <a:buNone/>
              <a:defRPr sz="2000"/>
            </a:lvl8pPr>
            <a:lvl9pPr marL="5220079" indent="0">
              <a:buNone/>
              <a:defRPr sz="20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8C2D535-1F50-464D-9483-8B12EF27C8F7}" type="slidenum">
              <a:rPr lang="en-US" altLang="en-US"/>
              <a:pPr>
                <a:defRPr/>
              </a:pPr>
              <a:t>‹#›</a:t>
            </a:fld>
            <a:endParaRPr lang="en-US" altLang="en-US" dirty="0"/>
          </a:p>
        </p:txBody>
      </p:sp>
    </p:spTree>
    <p:extLst>
      <p:ext uri="{BB962C8B-B14F-4D97-AF65-F5344CB8AC3E}">
        <p14:creationId xmlns:p14="http://schemas.microsoft.com/office/powerpoint/2010/main" val="3438246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8461" y="1304926"/>
            <a:ext cx="6482080" cy="610362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04383" y="1304926"/>
            <a:ext cx="6482080" cy="610362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55D09FF5-8721-4CF3-B79E-66ACD6BF3AAA}" type="slidenum">
              <a:rPr lang="en-US" altLang="en-US"/>
              <a:pPr>
                <a:defRPr/>
              </a:pPr>
              <a:t>‹#›</a:t>
            </a:fld>
            <a:endParaRPr lang="en-US" altLang="en-US" dirty="0"/>
          </a:p>
        </p:txBody>
      </p:sp>
    </p:spTree>
    <p:extLst>
      <p:ext uri="{BB962C8B-B14F-4D97-AF65-F5344CB8AC3E}">
        <p14:creationId xmlns:p14="http://schemas.microsoft.com/office/powerpoint/2010/main" val="219412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2" cy="767714"/>
          </a:xfrm>
        </p:spPr>
        <p:txBody>
          <a:bodyPr anchor="b"/>
          <a:lstStyle>
            <a:lvl1pPr marL="0" indent="0">
              <a:buNone/>
              <a:defRPr sz="3400" b="1"/>
            </a:lvl1pPr>
            <a:lvl2pPr marL="652512" indent="0">
              <a:buNone/>
              <a:defRPr sz="2900" b="1"/>
            </a:lvl2pPr>
            <a:lvl3pPr marL="1305013" indent="0">
              <a:buNone/>
              <a:defRPr sz="2600" b="1"/>
            </a:lvl3pPr>
            <a:lvl4pPr marL="1957537" indent="0">
              <a:buNone/>
              <a:defRPr sz="2300" b="1"/>
            </a:lvl4pPr>
            <a:lvl5pPr marL="2610040" indent="0">
              <a:buNone/>
              <a:defRPr sz="2300" b="1"/>
            </a:lvl5pPr>
            <a:lvl6pPr marL="3262549" indent="0">
              <a:buNone/>
              <a:defRPr sz="2300" b="1"/>
            </a:lvl6pPr>
            <a:lvl7pPr marL="3915071" indent="0">
              <a:buNone/>
              <a:defRPr sz="2300" b="1"/>
            </a:lvl7pPr>
            <a:lvl8pPr marL="4567562" indent="0">
              <a:buNone/>
              <a:defRPr sz="2300" b="1"/>
            </a:lvl8pPr>
            <a:lvl9pPr marL="522007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2"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3" y="1842136"/>
            <a:ext cx="6466840" cy="767714"/>
          </a:xfrm>
        </p:spPr>
        <p:txBody>
          <a:bodyPr anchor="b"/>
          <a:lstStyle>
            <a:lvl1pPr marL="0" indent="0">
              <a:buNone/>
              <a:defRPr sz="3400" b="1"/>
            </a:lvl1pPr>
            <a:lvl2pPr marL="652512" indent="0">
              <a:buNone/>
              <a:defRPr sz="2900" b="1"/>
            </a:lvl2pPr>
            <a:lvl3pPr marL="1305013" indent="0">
              <a:buNone/>
              <a:defRPr sz="2600" b="1"/>
            </a:lvl3pPr>
            <a:lvl4pPr marL="1957537" indent="0">
              <a:buNone/>
              <a:defRPr sz="2300" b="1"/>
            </a:lvl4pPr>
            <a:lvl5pPr marL="2610040" indent="0">
              <a:buNone/>
              <a:defRPr sz="2300" b="1"/>
            </a:lvl5pPr>
            <a:lvl6pPr marL="3262549" indent="0">
              <a:buNone/>
              <a:defRPr sz="2300" b="1"/>
            </a:lvl6pPr>
            <a:lvl7pPr marL="3915071" indent="0">
              <a:buNone/>
              <a:defRPr sz="2300" b="1"/>
            </a:lvl7pPr>
            <a:lvl8pPr marL="4567562" indent="0">
              <a:buNone/>
              <a:defRPr sz="2300" b="1"/>
            </a:lvl8pPr>
            <a:lvl9pPr marL="522007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3"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986FFF09-5665-4BB7-A2C2-B88965FBA1AF}" type="slidenum">
              <a:rPr lang="en-US" altLang="en-US"/>
              <a:pPr>
                <a:defRPr/>
              </a:pPr>
              <a:t>‹#›</a:t>
            </a:fld>
            <a:endParaRPr lang="en-US" altLang="en-US" dirty="0"/>
          </a:p>
        </p:txBody>
      </p:sp>
    </p:spTree>
    <p:extLst>
      <p:ext uri="{BB962C8B-B14F-4D97-AF65-F5344CB8AC3E}">
        <p14:creationId xmlns:p14="http://schemas.microsoft.com/office/powerpoint/2010/main" val="2418078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7F72D015-3F9C-4582-9953-C888908B6094}" type="slidenum">
              <a:rPr lang="en-US" altLang="en-US"/>
              <a:pPr>
                <a:defRPr/>
              </a:pPr>
              <a:t>‹#›</a:t>
            </a:fld>
            <a:endParaRPr lang="en-US" altLang="en-US" dirty="0"/>
          </a:p>
        </p:txBody>
      </p:sp>
    </p:spTree>
    <p:extLst>
      <p:ext uri="{BB962C8B-B14F-4D97-AF65-F5344CB8AC3E}">
        <p14:creationId xmlns:p14="http://schemas.microsoft.com/office/powerpoint/2010/main" val="3576339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9DD44EB1-CA68-40DA-82B7-3F20B5020304}" type="slidenum">
              <a:rPr lang="en-US" altLang="en-US"/>
              <a:pPr>
                <a:defRPr/>
              </a:pPr>
              <a:t>‹#›</a:t>
            </a:fld>
            <a:endParaRPr lang="en-US" altLang="en-US" dirty="0"/>
          </a:p>
        </p:txBody>
      </p:sp>
    </p:spTree>
    <p:extLst>
      <p:ext uri="{BB962C8B-B14F-4D97-AF65-F5344CB8AC3E}">
        <p14:creationId xmlns:p14="http://schemas.microsoft.com/office/powerpoint/2010/main" val="179712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5"/>
            <a:ext cx="12435840" cy="1634490"/>
          </a:xfrm>
          <a:prstGeom prst="rect">
            <a:avLst/>
          </a:prstGeom>
        </p:spPr>
        <p:txBody>
          <a:bodyPr lIns="91345" tIns="45668" rIns="91345" bIns="4566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a:prstGeom prst="rect">
            <a:avLst/>
          </a:prstGeom>
        </p:spPr>
        <p:txBody>
          <a:bodyPr lIns="91345" tIns="45668" rIns="91345" bIns="45668" anchor="b"/>
          <a:lstStyle>
            <a:lvl1pPr marL="0" indent="0">
              <a:buNone/>
              <a:defRPr sz="2000">
                <a:solidFill>
                  <a:schemeClr val="tx1">
                    <a:tint val="75000"/>
                  </a:schemeClr>
                </a:solidFill>
              </a:defRPr>
            </a:lvl1pPr>
            <a:lvl2pPr marL="456156" indent="0">
              <a:buNone/>
              <a:defRPr sz="1900">
                <a:solidFill>
                  <a:schemeClr val="tx1">
                    <a:tint val="75000"/>
                  </a:schemeClr>
                </a:solidFill>
              </a:defRPr>
            </a:lvl2pPr>
            <a:lvl3pPr marL="912312" indent="0">
              <a:buNone/>
              <a:defRPr sz="1600">
                <a:solidFill>
                  <a:schemeClr val="tx1">
                    <a:tint val="75000"/>
                  </a:schemeClr>
                </a:solidFill>
              </a:defRPr>
            </a:lvl3pPr>
            <a:lvl4pPr marL="1368461" indent="0">
              <a:buNone/>
              <a:defRPr sz="1400">
                <a:solidFill>
                  <a:schemeClr val="tx1">
                    <a:tint val="75000"/>
                  </a:schemeClr>
                </a:solidFill>
              </a:defRPr>
            </a:lvl4pPr>
            <a:lvl5pPr marL="1824598" indent="0">
              <a:buNone/>
              <a:defRPr sz="1400">
                <a:solidFill>
                  <a:schemeClr val="tx1">
                    <a:tint val="75000"/>
                  </a:schemeClr>
                </a:solidFill>
              </a:defRPr>
            </a:lvl5pPr>
            <a:lvl6pPr marL="2280746" indent="0">
              <a:buNone/>
              <a:defRPr sz="1400">
                <a:solidFill>
                  <a:schemeClr val="tx1">
                    <a:tint val="75000"/>
                  </a:schemeClr>
                </a:solidFill>
              </a:defRPr>
            </a:lvl6pPr>
            <a:lvl7pPr marL="2736899" indent="0">
              <a:buNone/>
              <a:defRPr sz="1400">
                <a:solidFill>
                  <a:schemeClr val="tx1">
                    <a:tint val="75000"/>
                  </a:schemeClr>
                </a:solidFill>
              </a:defRPr>
            </a:lvl7pPr>
            <a:lvl8pPr marL="3193048" indent="0">
              <a:buNone/>
              <a:defRPr sz="1400">
                <a:solidFill>
                  <a:schemeClr val="tx1">
                    <a:tint val="75000"/>
                  </a:schemeClr>
                </a:solidFill>
              </a:defRPr>
            </a:lvl8pPr>
            <a:lvl9pPr marL="36491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5" name="Footer Placeholder 4"/>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6" name="Slide Number Placeholder 5"/>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3104092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2512" indent="0">
              <a:buNone/>
              <a:defRPr sz="1700"/>
            </a:lvl2pPr>
            <a:lvl3pPr marL="1305013" indent="0">
              <a:buNone/>
              <a:defRPr sz="1400"/>
            </a:lvl3pPr>
            <a:lvl4pPr marL="1957537" indent="0">
              <a:buNone/>
              <a:defRPr sz="1300"/>
            </a:lvl4pPr>
            <a:lvl5pPr marL="2610040" indent="0">
              <a:buNone/>
              <a:defRPr sz="1300"/>
            </a:lvl5pPr>
            <a:lvl6pPr marL="3262549" indent="0">
              <a:buNone/>
              <a:defRPr sz="1300"/>
            </a:lvl6pPr>
            <a:lvl7pPr marL="3915071" indent="0">
              <a:buNone/>
              <a:defRPr sz="1300"/>
            </a:lvl7pPr>
            <a:lvl8pPr marL="4567562" indent="0">
              <a:buNone/>
              <a:defRPr sz="1300"/>
            </a:lvl8pPr>
            <a:lvl9pPr marL="5220079" indent="0">
              <a:buNone/>
              <a:defRPr sz="13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49A3D9C-D581-4059-B278-02AAE9B93633}" type="slidenum">
              <a:rPr lang="en-US" altLang="en-US"/>
              <a:pPr>
                <a:defRPr/>
              </a:pPr>
              <a:t>‹#›</a:t>
            </a:fld>
            <a:endParaRPr lang="en-US" altLang="en-US" dirty="0"/>
          </a:p>
        </p:txBody>
      </p:sp>
    </p:spTree>
    <p:extLst>
      <p:ext uri="{BB962C8B-B14F-4D97-AF65-F5344CB8AC3E}">
        <p14:creationId xmlns:p14="http://schemas.microsoft.com/office/powerpoint/2010/main" val="1202375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2"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2" y="735330"/>
            <a:ext cx="8778240" cy="4937760"/>
          </a:xfrm>
        </p:spPr>
        <p:txBody>
          <a:bodyPr/>
          <a:lstStyle>
            <a:lvl1pPr marL="0" indent="0">
              <a:buNone/>
              <a:defRPr sz="4600"/>
            </a:lvl1pPr>
            <a:lvl2pPr marL="652512" indent="0">
              <a:buNone/>
              <a:defRPr sz="4000"/>
            </a:lvl2pPr>
            <a:lvl3pPr marL="1305013" indent="0">
              <a:buNone/>
              <a:defRPr sz="3400"/>
            </a:lvl3pPr>
            <a:lvl4pPr marL="1957537" indent="0">
              <a:buNone/>
              <a:defRPr sz="2900"/>
            </a:lvl4pPr>
            <a:lvl5pPr marL="2610040" indent="0">
              <a:buNone/>
              <a:defRPr sz="2900"/>
            </a:lvl5pPr>
            <a:lvl6pPr marL="3262549" indent="0">
              <a:buNone/>
              <a:defRPr sz="2900"/>
            </a:lvl6pPr>
            <a:lvl7pPr marL="3915071" indent="0">
              <a:buNone/>
              <a:defRPr sz="2900"/>
            </a:lvl7pPr>
            <a:lvl8pPr marL="4567562" indent="0">
              <a:buNone/>
              <a:defRPr sz="2900"/>
            </a:lvl8pPr>
            <a:lvl9pPr marL="5220079" indent="0">
              <a:buNone/>
              <a:defRPr sz="2900"/>
            </a:lvl9pPr>
          </a:lstStyle>
          <a:p>
            <a:pPr lvl="0"/>
            <a:endParaRPr lang="en-US" noProof="0" dirty="0" smtClean="0"/>
          </a:p>
        </p:txBody>
      </p:sp>
      <p:sp>
        <p:nvSpPr>
          <p:cNvPr id="4" name="Text Placeholder 3"/>
          <p:cNvSpPr>
            <a:spLocks noGrp="1"/>
          </p:cNvSpPr>
          <p:nvPr>
            <p:ph type="body" sz="half" idx="2"/>
          </p:nvPr>
        </p:nvSpPr>
        <p:spPr>
          <a:xfrm>
            <a:off x="2867662" y="6440806"/>
            <a:ext cx="8778240" cy="965834"/>
          </a:xfrm>
        </p:spPr>
        <p:txBody>
          <a:bodyPr/>
          <a:lstStyle>
            <a:lvl1pPr marL="0" indent="0">
              <a:buNone/>
              <a:defRPr sz="2000"/>
            </a:lvl1pPr>
            <a:lvl2pPr marL="652512" indent="0">
              <a:buNone/>
              <a:defRPr sz="1700"/>
            </a:lvl2pPr>
            <a:lvl3pPr marL="1305013" indent="0">
              <a:buNone/>
              <a:defRPr sz="1400"/>
            </a:lvl3pPr>
            <a:lvl4pPr marL="1957537" indent="0">
              <a:buNone/>
              <a:defRPr sz="1300"/>
            </a:lvl4pPr>
            <a:lvl5pPr marL="2610040" indent="0">
              <a:buNone/>
              <a:defRPr sz="1300"/>
            </a:lvl5pPr>
            <a:lvl6pPr marL="3262549" indent="0">
              <a:buNone/>
              <a:defRPr sz="1300"/>
            </a:lvl6pPr>
            <a:lvl7pPr marL="3915071" indent="0">
              <a:buNone/>
              <a:defRPr sz="1300"/>
            </a:lvl7pPr>
            <a:lvl8pPr marL="4567562" indent="0">
              <a:buNone/>
              <a:defRPr sz="1300"/>
            </a:lvl8pPr>
            <a:lvl9pPr marL="5220079" indent="0">
              <a:buNone/>
              <a:defRPr sz="13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251BBC1-8E7E-48B7-BD1A-4FF599588F9E}" type="slidenum">
              <a:rPr lang="en-US" altLang="en-US"/>
              <a:pPr>
                <a:defRPr/>
              </a:pPr>
              <a:t>‹#›</a:t>
            </a:fld>
            <a:endParaRPr lang="en-US" altLang="en-US" dirty="0"/>
          </a:p>
        </p:txBody>
      </p:sp>
    </p:spTree>
    <p:extLst>
      <p:ext uri="{BB962C8B-B14F-4D97-AF65-F5344CB8AC3E}">
        <p14:creationId xmlns:p14="http://schemas.microsoft.com/office/powerpoint/2010/main" val="1411062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B28E8E5-06DA-4396-A0B3-01DCA8414359}" type="slidenum">
              <a:rPr lang="en-US" altLang="en-US"/>
              <a:pPr>
                <a:defRPr/>
              </a:pPr>
              <a:t>‹#›</a:t>
            </a:fld>
            <a:endParaRPr lang="en-US" altLang="en-US" dirty="0"/>
          </a:p>
        </p:txBody>
      </p:sp>
    </p:spTree>
    <p:extLst>
      <p:ext uri="{BB962C8B-B14F-4D97-AF65-F5344CB8AC3E}">
        <p14:creationId xmlns:p14="http://schemas.microsoft.com/office/powerpoint/2010/main" val="2556527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20023" y="40006"/>
            <a:ext cx="3441700" cy="73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1" y="40006"/>
            <a:ext cx="10088882" cy="73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F0BCEF3-8F66-447F-8A90-8E6826CFE124}" type="slidenum">
              <a:rPr lang="en-US" altLang="en-US"/>
              <a:pPr>
                <a:defRPr/>
              </a:pPr>
              <a:t>‹#›</a:t>
            </a:fld>
            <a:endParaRPr lang="en-US" altLang="en-US" dirty="0"/>
          </a:p>
        </p:txBody>
      </p:sp>
    </p:spTree>
    <p:extLst>
      <p:ext uri="{BB962C8B-B14F-4D97-AF65-F5344CB8AC3E}">
        <p14:creationId xmlns:p14="http://schemas.microsoft.com/office/powerpoint/2010/main" val="1672749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7FB8D5-D3BB-4AA3-8CF6-4BD1A6FB1801}"/>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 xmlns:a16="http://schemas.microsoft.com/office/drawing/2014/main" id="{FDA1A88F-9650-4593-9993-3A1E658D7CAE}"/>
              </a:ext>
            </a:extLst>
          </p:cNvPr>
          <p:cNvSpPr>
            <a:spLocks noGrp="1"/>
          </p:cNvSpPr>
          <p:nvPr>
            <p:ph type="subTitle" idx="1"/>
          </p:nvPr>
        </p:nvSpPr>
        <p:spPr>
          <a:xfrm>
            <a:off x="1828800" y="4322447"/>
            <a:ext cx="10972800" cy="1986916"/>
          </a:xfrm>
        </p:spPr>
        <p:txBody>
          <a:bodyPr/>
          <a:lstStyle>
            <a:lvl1pPr marL="0" indent="0" algn="ctr">
              <a:buNone/>
              <a:defRPr sz="2900"/>
            </a:lvl1pPr>
            <a:lvl2pPr marL="548320" indent="0" algn="ctr">
              <a:buNone/>
              <a:defRPr sz="2400"/>
            </a:lvl2pPr>
            <a:lvl3pPr marL="1096636" indent="0" algn="ctr">
              <a:buNone/>
              <a:defRPr sz="2200"/>
            </a:lvl3pPr>
            <a:lvl4pPr marL="1644955" indent="0" algn="ctr">
              <a:buNone/>
              <a:defRPr sz="1900"/>
            </a:lvl4pPr>
            <a:lvl5pPr marL="2193278" indent="0" algn="ctr">
              <a:buNone/>
              <a:defRPr sz="1900"/>
            </a:lvl5pPr>
            <a:lvl6pPr marL="2741598" indent="0" algn="ctr">
              <a:buNone/>
              <a:defRPr sz="1900"/>
            </a:lvl6pPr>
            <a:lvl7pPr marL="3289909" indent="0" algn="ctr">
              <a:buNone/>
              <a:defRPr sz="1900"/>
            </a:lvl7pPr>
            <a:lvl8pPr marL="3838234" indent="0" algn="ctr">
              <a:buNone/>
              <a:defRPr sz="1900"/>
            </a:lvl8pPr>
            <a:lvl9pPr marL="4386554" indent="0" algn="ctr">
              <a:buNone/>
              <a:defRPr sz="1900"/>
            </a:lvl9pPr>
          </a:lstStyle>
          <a:p>
            <a:r>
              <a:rPr lang="en-US"/>
              <a:t>Click to edit Master subtitle style</a:t>
            </a:r>
          </a:p>
        </p:txBody>
      </p:sp>
      <p:sp>
        <p:nvSpPr>
          <p:cNvPr id="4" name="Date Placeholder 3">
            <a:extLst>
              <a:ext uri="{FF2B5EF4-FFF2-40B4-BE49-F238E27FC236}">
                <a16:creationId xmlns="" xmlns:a16="http://schemas.microsoft.com/office/drawing/2014/main" id="{B2981D79-7086-4BAA-A6EF-ED1A1FEA0ED1}"/>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C2CC5CE-5423-436C-8263-D8034FDE20B5}"/>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0FE72E5B-7DB6-4397-AFFF-43FEAFF6FDF0}"/>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6687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89FBEE-E657-4F13-97E0-F300AE20E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2FCA82-249E-4976-8EBF-0FD0A8D2C2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EEE293-D99C-498C-A2F1-B2BA3458CC49}"/>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14324DA5-18FF-4320-86EF-6EA06E12756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FAA54C58-25C3-4113-907A-7D382EECC182}"/>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7409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3FCA7D-4DA8-43CE-A35F-F884B116BF1C}"/>
              </a:ext>
            </a:extLst>
          </p:cNvPr>
          <p:cNvSpPr>
            <a:spLocks noGrp="1"/>
          </p:cNvSpPr>
          <p:nvPr>
            <p:ph type="title"/>
          </p:nvPr>
        </p:nvSpPr>
        <p:spPr>
          <a:xfrm>
            <a:off x="998221" y="2051691"/>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 xmlns:a16="http://schemas.microsoft.com/office/drawing/2014/main" id="{F90CE9B3-F1B3-4305-86AF-D46C56BE5D9E}"/>
              </a:ext>
            </a:extLst>
          </p:cNvPr>
          <p:cNvSpPr>
            <a:spLocks noGrp="1"/>
          </p:cNvSpPr>
          <p:nvPr>
            <p:ph type="body" idx="1"/>
          </p:nvPr>
        </p:nvSpPr>
        <p:spPr>
          <a:xfrm>
            <a:off x="998221" y="5507361"/>
            <a:ext cx="12618720" cy="1800224"/>
          </a:xfrm>
        </p:spPr>
        <p:txBody>
          <a:bodyPr/>
          <a:lstStyle>
            <a:lvl1pPr marL="0" indent="0">
              <a:buNone/>
              <a:defRPr sz="2900">
                <a:solidFill>
                  <a:schemeClr val="tx1">
                    <a:tint val="75000"/>
                  </a:schemeClr>
                </a:solidFill>
              </a:defRPr>
            </a:lvl1pPr>
            <a:lvl2pPr marL="548320" indent="0">
              <a:buNone/>
              <a:defRPr sz="2400">
                <a:solidFill>
                  <a:schemeClr val="tx1">
                    <a:tint val="75000"/>
                  </a:schemeClr>
                </a:solidFill>
              </a:defRPr>
            </a:lvl2pPr>
            <a:lvl3pPr marL="1096636" indent="0">
              <a:buNone/>
              <a:defRPr sz="2200">
                <a:solidFill>
                  <a:schemeClr val="tx1">
                    <a:tint val="75000"/>
                  </a:schemeClr>
                </a:solidFill>
              </a:defRPr>
            </a:lvl3pPr>
            <a:lvl4pPr marL="1644955" indent="0">
              <a:buNone/>
              <a:defRPr sz="1900">
                <a:solidFill>
                  <a:schemeClr val="tx1">
                    <a:tint val="75000"/>
                  </a:schemeClr>
                </a:solidFill>
              </a:defRPr>
            </a:lvl4pPr>
            <a:lvl5pPr marL="2193278" indent="0">
              <a:buNone/>
              <a:defRPr sz="1900">
                <a:solidFill>
                  <a:schemeClr val="tx1">
                    <a:tint val="75000"/>
                  </a:schemeClr>
                </a:solidFill>
              </a:defRPr>
            </a:lvl5pPr>
            <a:lvl6pPr marL="2741598" indent="0">
              <a:buNone/>
              <a:defRPr sz="1900">
                <a:solidFill>
                  <a:schemeClr val="tx1">
                    <a:tint val="75000"/>
                  </a:schemeClr>
                </a:solidFill>
              </a:defRPr>
            </a:lvl6pPr>
            <a:lvl7pPr marL="3289909" indent="0">
              <a:buNone/>
              <a:defRPr sz="1900">
                <a:solidFill>
                  <a:schemeClr val="tx1">
                    <a:tint val="75000"/>
                  </a:schemeClr>
                </a:solidFill>
              </a:defRPr>
            </a:lvl7pPr>
            <a:lvl8pPr marL="3838234" indent="0">
              <a:buNone/>
              <a:defRPr sz="1900">
                <a:solidFill>
                  <a:schemeClr val="tx1">
                    <a:tint val="75000"/>
                  </a:schemeClr>
                </a:solidFill>
              </a:defRPr>
            </a:lvl8pPr>
            <a:lvl9pPr marL="4386554" indent="0">
              <a:buNone/>
              <a:defRPr sz="1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F684741-8200-4598-A61B-F31D893D110A}"/>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5EEE3FDA-DA76-4278-A5A5-9721DD38C9C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F4776D7A-2465-4F19-BF3E-A1222516DC5E}"/>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994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5F326E-FD25-4C3D-870D-7FE315ED5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AB7F06-6A1A-4885-BDB7-79A3DC26782B}"/>
              </a:ext>
            </a:extLst>
          </p:cNvPr>
          <p:cNvSpPr>
            <a:spLocks noGrp="1"/>
          </p:cNvSpPr>
          <p:nvPr>
            <p:ph sz="half" idx="1"/>
          </p:nvPr>
        </p:nvSpPr>
        <p:spPr>
          <a:xfrm>
            <a:off x="1005840" y="2190767"/>
            <a:ext cx="621792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1F145C5-FB63-4BBB-A3A2-C128A6F604A1}"/>
              </a:ext>
            </a:extLst>
          </p:cNvPr>
          <p:cNvSpPr>
            <a:spLocks noGrp="1"/>
          </p:cNvSpPr>
          <p:nvPr>
            <p:ph sz="half" idx="2"/>
          </p:nvPr>
        </p:nvSpPr>
        <p:spPr>
          <a:xfrm>
            <a:off x="7406640" y="2190767"/>
            <a:ext cx="6217920" cy="5221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FEBDC7B-8535-4035-87EB-B9044BA4EE30}"/>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3DBA329B-9939-4616-96F9-793C092A53B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C3F4B8F6-37BB-4296-847A-293F1FA64F80}"/>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8529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12C3A-0898-44B3-A8BB-153DF39BB357}"/>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120FFAA-7E9F-40DE-977F-58C53E4FA5C5}"/>
              </a:ext>
            </a:extLst>
          </p:cNvPr>
          <p:cNvSpPr>
            <a:spLocks noGrp="1"/>
          </p:cNvSpPr>
          <p:nvPr>
            <p:ph type="body" idx="1"/>
          </p:nvPr>
        </p:nvSpPr>
        <p:spPr>
          <a:xfrm>
            <a:off x="1007750" y="2017396"/>
            <a:ext cx="6189344" cy="988694"/>
          </a:xfrm>
        </p:spPr>
        <p:txBody>
          <a:bodyPr anchor="b"/>
          <a:lstStyle>
            <a:lvl1pPr marL="0" indent="0">
              <a:buNone/>
              <a:defRPr sz="2900" b="1"/>
            </a:lvl1pPr>
            <a:lvl2pPr marL="548320" indent="0">
              <a:buNone/>
              <a:defRPr sz="2400" b="1"/>
            </a:lvl2pPr>
            <a:lvl3pPr marL="1096636" indent="0">
              <a:buNone/>
              <a:defRPr sz="2200" b="1"/>
            </a:lvl3pPr>
            <a:lvl4pPr marL="1644955" indent="0">
              <a:buNone/>
              <a:defRPr sz="1900" b="1"/>
            </a:lvl4pPr>
            <a:lvl5pPr marL="2193278" indent="0">
              <a:buNone/>
              <a:defRPr sz="1900" b="1"/>
            </a:lvl5pPr>
            <a:lvl6pPr marL="2741598" indent="0">
              <a:buNone/>
              <a:defRPr sz="1900" b="1"/>
            </a:lvl6pPr>
            <a:lvl7pPr marL="3289909" indent="0">
              <a:buNone/>
              <a:defRPr sz="1900" b="1"/>
            </a:lvl7pPr>
            <a:lvl8pPr marL="3838234" indent="0">
              <a:buNone/>
              <a:defRPr sz="1900" b="1"/>
            </a:lvl8pPr>
            <a:lvl9pPr marL="4386554" indent="0">
              <a:buNone/>
              <a:defRPr sz="1900" b="1"/>
            </a:lvl9pPr>
          </a:lstStyle>
          <a:p>
            <a:pPr lvl="0"/>
            <a:r>
              <a:rPr lang="en-US"/>
              <a:t>Edit Master text styles</a:t>
            </a:r>
          </a:p>
        </p:txBody>
      </p:sp>
      <p:sp>
        <p:nvSpPr>
          <p:cNvPr id="4" name="Content Placeholder 3">
            <a:extLst>
              <a:ext uri="{FF2B5EF4-FFF2-40B4-BE49-F238E27FC236}">
                <a16:creationId xmlns="" xmlns:a16="http://schemas.microsoft.com/office/drawing/2014/main" id="{21676E45-1571-4674-B9C6-7378DF097CA7}"/>
              </a:ext>
            </a:extLst>
          </p:cNvPr>
          <p:cNvSpPr>
            <a:spLocks noGrp="1"/>
          </p:cNvSpPr>
          <p:nvPr>
            <p:ph sz="half" idx="2"/>
          </p:nvPr>
        </p:nvSpPr>
        <p:spPr>
          <a:xfrm>
            <a:off x="1007750"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2FCB7C-2E67-4AA8-ADC1-6AA0D24B323C}"/>
              </a:ext>
            </a:extLst>
          </p:cNvPr>
          <p:cNvSpPr>
            <a:spLocks noGrp="1"/>
          </p:cNvSpPr>
          <p:nvPr>
            <p:ph type="body" sz="quarter" idx="3"/>
          </p:nvPr>
        </p:nvSpPr>
        <p:spPr>
          <a:xfrm>
            <a:off x="7406641" y="2017396"/>
            <a:ext cx="6219826" cy="988694"/>
          </a:xfrm>
        </p:spPr>
        <p:txBody>
          <a:bodyPr anchor="b"/>
          <a:lstStyle>
            <a:lvl1pPr marL="0" indent="0">
              <a:buNone/>
              <a:defRPr sz="2900" b="1"/>
            </a:lvl1pPr>
            <a:lvl2pPr marL="548320" indent="0">
              <a:buNone/>
              <a:defRPr sz="2400" b="1"/>
            </a:lvl2pPr>
            <a:lvl3pPr marL="1096636" indent="0">
              <a:buNone/>
              <a:defRPr sz="2200" b="1"/>
            </a:lvl3pPr>
            <a:lvl4pPr marL="1644955" indent="0">
              <a:buNone/>
              <a:defRPr sz="1900" b="1"/>
            </a:lvl4pPr>
            <a:lvl5pPr marL="2193278" indent="0">
              <a:buNone/>
              <a:defRPr sz="1900" b="1"/>
            </a:lvl5pPr>
            <a:lvl6pPr marL="2741598" indent="0">
              <a:buNone/>
              <a:defRPr sz="1900" b="1"/>
            </a:lvl6pPr>
            <a:lvl7pPr marL="3289909" indent="0">
              <a:buNone/>
              <a:defRPr sz="1900" b="1"/>
            </a:lvl7pPr>
            <a:lvl8pPr marL="3838234" indent="0">
              <a:buNone/>
              <a:defRPr sz="1900" b="1"/>
            </a:lvl8pPr>
            <a:lvl9pPr marL="4386554" indent="0">
              <a:buNone/>
              <a:defRPr sz="1900" b="1"/>
            </a:lvl9pPr>
          </a:lstStyle>
          <a:p>
            <a:pPr lvl="0"/>
            <a:r>
              <a:rPr lang="en-US"/>
              <a:t>Edit Master text styles</a:t>
            </a:r>
          </a:p>
        </p:txBody>
      </p:sp>
      <p:sp>
        <p:nvSpPr>
          <p:cNvPr id="6" name="Content Placeholder 5">
            <a:extLst>
              <a:ext uri="{FF2B5EF4-FFF2-40B4-BE49-F238E27FC236}">
                <a16:creationId xmlns="" xmlns:a16="http://schemas.microsoft.com/office/drawing/2014/main" id="{3CFADBB9-4B59-4395-A48D-723F144091D5}"/>
              </a:ext>
            </a:extLst>
          </p:cNvPr>
          <p:cNvSpPr>
            <a:spLocks noGrp="1"/>
          </p:cNvSpPr>
          <p:nvPr>
            <p:ph sz="quarter" idx="4"/>
          </p:nvPr>
        </p:nvSpPr>
        <p:spPr>
          <a:xfrm>
            <a:off x="7406641"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1232ACD-6064-4925-9390-2CE7A2A85E91}"/>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BD937E42-B840-4BD4-86C5-26E883B3DB75}"/>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18078D7F-9BD8-4C21-AEBB-801C57A575B7}"/>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4351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E9D9F1-C9BF-418D-B920-60AAC7B4B5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3BDDB3-AB09-4566-93E7-6E4A5B8DA868}"/>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63456A6B-A0E7-4B21-8C29-A821E268A55F}"/>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84DA981F-186A-4F56-BDAF-4D997CBE1298}"/>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84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lIns="91345" tIns="45668" rIns="91345" bIns="45668"/>
          <a:lstStyle/>
          <a:p>
            <a:r>
              <a:rPr lang="en-US" smtClean="0"/>
              <a:t>Click to edit Master title style</a:t>
            </a:r>
            <a:endParaRPr lang="en-US"/>
          </a:p>
        </p:txBody>
      </p:sp>
      <p:sp>
        <p:nvSpPr>
          <p:cNvPr id="3" name="Content Placeholder 2"/>
          <p:cNvSpPr>
            <a:spLocks noGrp="1"/>
          </p:cNvSpPr>
          <p:nvPr>
            <p:ph sz="half" idx="1"/>
          </p:nvPr>
        </p:nvSpPr>
        <p:spPr>
          <a:xfrm>
            <a:off x="1170948" y="1920277"/>
            <a:ext cx="10411459" cy="5431157"/>
          </a:xfrm>
          <a:prstGeom prst="rect">
            <a:avLst/>
          </a:prstGeom>
        </p:spPr>
        <p:txBody>
          <a:bodyPr lIns="91345" tIns="45668" rIns="91345" bIns="45668"/>
          <a:lstStyle>
            <a:lvl1pPr>
              <a:defRPr sz="29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311" y="1920277"/>
            <a:ext cx="10411462" cy="5431157"/>
          </a:xfrm>
          <a:prstGeom prst="rect">
            <a:avLst/>
          </a:prstGeom>
        </p:spPr>
        <p:txBody>
          <a:bodyPr lIns="91345" tIns="45668" rIns="91345" bIns="45668"/>
          <a:lstStyle>
            <a:lvl1pPr>
              <a:defRPr sz="29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6" name="Footer Placeholder 5"/>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7" name="Slide Number Placeholder 6"/>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3709881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3015F23-53F7-4F10-9B0A-08ECC60E39DC}"/>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1AE1CD98-EFBB-4F56-B3DC-462818348BDC}"/>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C3C1EF2-58DB-4C16-A145-BA18D698601B}"/>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719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AB2045-3173-49F3-B822-289AB55B04A1}"/>
              </a:ext>
            </a:extLst>
          </p:cNvPr>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Content Placeholder 2">
            <a:extLst>
              <a:ext uri="{FF2B5EF4-FFF2-40B4-BE49-F238E27FC236}">
                <a16:creationId xmlns="" xmlns:a16="http://schemas.microsoft.com/office/drawing/2014/main" id="{6F973114-F73C-4783-BC22-80AB15F22DCB}"/>
              </a:ext>
            </a:extLst>
          </p:cNvPr>
          <p:cNvSpPr>
            <a:spLocks noGrp="1"/>
          </p:cNvSpPr>
          <p:nvPr>
            <p:ph idx="1"/>
          </p:nvPr>
        </p:nvSpPr>
        <p:spPr>
          <a:xfrm>
            <a:off x="6219826" y="1184914"/>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D2459CA-6315-4DD0-867C-F85B0012AD8F}"/>
              </a:ext>
            </a:extLst>
          </p:cNvPr>
          <p:cNvSpPr>
            <a:spLocks noGrp="1"/>
          </p:cNvSpPr>
          <p:nvPr>
            <p:ph type="body" sz="half" idx="2"/>
          </p:nvPr>
        </p:nvSpPr>
        <p:spPr>
          <a:xfrm>
            <a:off x="1007746" y="2468881"/>
            <a:ext cx="4718684" cy="4573906"/>
          </a:xfrm>
        </p:spPr>
        <p:txBody>
          <a:bodyPr/>
          <a:lstStyle>
            <a:lvl1pPr marL="0" indent="0">
              <a:buNone/>
              <a:defRPr sz="1900"/>
            </a:lvl1pPr>
            <a:lvl2pPr marL="548320" indent="0">
              <a:buNone/>
              <a:defRPr sz="1700"/>
            </a:lvl2pPr>
            <a:lvl3pPr marL="1096636" indent="0">
              <a:buNone/>
              <a:defRPr sz="1400"/>
            </a:lvl3pPr>
            <a:lvl4pPr marL="1644955" indent="0">
              <a:buNone/>
              <a:defRPr sz="1200"/>
            </a:lvl4pPr>
            <a:lvl5pPr marL="2193278" indent="0">
              <a:buNone/>
              <a:defRPr sz="1200"/>
            </a:lvl5pPr>
            <a:lvl6pPr marL="2741598" indent="0">
              <a:buNone/>
              <a:defRPr sz="1200"/>
            </a:lvl6pPr>
            <a:lvl7pPr marL="3289909" indent="0">
              <a:buNone/>
              <a:defRPr sz="1200"/>
            </a:lvl7pPr>
            <a:lvl8pPr marL="3838234" indent="0">
              <a:buNone/>
              <a:defRPr sz="1200"/>
            </a:lvl8pPr>
            <a:lvl9pPr marL="4386554" indent="0">
              <a:buNone/>
              <a:defRPr sz="1200"/>
            </a:lvl9pPr>
          </a:lstStyle>
          <a:p>
            <a:pPr lvl="0"/>
            <a:r>
              <a:rPr lang="en-US"/>
              <a:t>Edit Master text styles</a:t>
            </a:r>
          </a:p>
        </p:txBody>
      </p:sp>
      <p:sp>
        <p:nvSpPr>
          <p:cNvPr id="5" name="Date Placeholder 4">
            <a:extLst>
              <a:ext uri="{FF2B5EF4-FFF2-40B4-BE49-F238E27FC236}">
                <a16:creationId xmlns="" xmlns:a16="http://schemas.microsoft.com/office/drawing/2014/main" id="{0A924A45-011B-40FF-A0E9-8630899FAD50}"/>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D25D176-3DC1-432C-9066-464BE60FCB68}"/>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FB115B2D-F3CA-463E-8AFE-348BB0114EB6}"/>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0058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0A13AC-5265-4E84-B22A-673BA65CCAAC}"/>
              </a:ext>
            </a:extLst>
          </p:cNvPr>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Picture Placeholder 2">
            <a:extLst>
              <a:ext uri="{FF2B5EF4-FFF2-40B4-BE49-F238E27FC236}">
                <a16:creationId xmlns="" xmlns:a16="http://schemas.microsoft.com/office/drawing/2014/main" id="{B0A66DF6-DB7A-4759-BA80-60F4D792C6B7}"/>
              </a:ext>
            </a:extLst>
          </p:cNvPr>
          <p:cNvSpPr>
            <a:spLocks noGrp="1"/>
          </p:cNvSpPr>
          <p:nvPr>
            <p:ph type="pic" idx="1"/>
          </p:nvPr>
        </p:nvSpPr>
        <p:spPr>
          <a:xfrm>
            <a:off x="6219826" y="1184914"/>
            <a:ext cx="7406640" cy="5848350"/>
          </a:xfrm>
        </p:spPr>
        <p:txBody>
          <a:bodyPr/>
          <a:lstStyle>
            <a:lvl1pPr marL="0" indent="0">
              <a:buNone/>
              <a:defRPr sz="3800"/>
            </a:lvl1pPr>
            <a:lvl2pPr marL="548320" indent="0">
              <a:buNone/>
              <a:defRPr sz="3400"/>
            </a:lvl2pPr>
            <a:lvl3pPr marL="1096636" indent="0">
              <a:buNone/>
              <a:defRPr sz="2900"/>
            </a:lvl3pPr>
            <a:lvl4pPr marL="1644955" indent="0">
              <a:buNone/>
              <a:defRPr sz="2400"/>
            </a:lvl4pPr>
            <a:lvl5pPr marL="2193278" indent="0">
              <a:buNone/>
              <a:defRPr sz="2400"/>
            </a:lvl5pPr>
            <a:lvl6pPr marL="2741598" indent="0">
              <a:buNone/>
              <a:defRPr sz="2400"/>
            </a:lvl6pPr>
            <a:lvl7pPr marL="3289909" indent="0">
              <a:buNone/>
              <a:defRPr sz="2400"/>
            </a:lvl7pPr>
            <a:lvl8pPr marL="3838234" indent="0">
              <a:buNone/>
              <a:defRPr sz="2400"/>
            </a:lvl8pPr>
            <a:lvl9pPr marL="4386554" indent="0">
              <a:buNone/>
              <a:defRPr sz="2400"/>
            </a:lvl9pPr>
          </a:lstStyle>
          <a:p>
            <a:endParaRPr lang="en-US" dirty="0"/>
          </a:p>
        </p:txBody>
      </p:sp>
      <p:sp>
        <p:nvSpPr>
          <p:cNvPr id="4" name="Text Placeholder 3">
            <a:extLst>
              <a:ext uri="{FF2B5EF4-FFF2-40B4-BE49-F238E27FC236}">
                <a16:creationId xmlns="" xmlns:a16="http://schemas.microsoft.com/office/drawing/2014/main" id="{C94734CB-571A-4624-BBCB-AC322405439E}"/>
              </a:ext>
            </a:extLst>
          </p:cNvPr>
          <p:cNvSpPr>
            <a:spLocks noGrp="1"/>
          </p:cNvSpPr>
          <p:nvPr>
            <p:ph type="body" sz="half" idx="2"/>
          </p:nvPr>
        </p:nvSpPr>
        <p:spPr>
          <a:xfrm>
            <a:off x="1007746" y="2468881"/>
            <a:ext cx="4718684" cy="4573906"/>
          </a:xfrm>
        </p:spPr>
        <p:txBody>
          <a:bodyPr/>
          <a:lstStyle>
            <a:lvl1pPr marL="0" indent="0">
              <a:buNone/>
              <a:defRPr sz="1900"/>
            </a:lvl1pPr>
            <a:lvl2pPr marL="548320" indent="0">
              <a:buNone/>
              <a:defRPr sz="1700"/>
            </a:lvl2pPr>
            <a:lvl3pPr marL="1096636" indent="0">
              <a:buNone/>
              <a:defRPr sz="1400"/>
            </a:lvl3pPr>
            <a:lvl4pPr marL="1644955" indent="0">
              <a:buNone/>
              <a:defRPr sz="1200"/>
            </a:lvl4pPr>
            <a:lvl5pPr marL="2193278" indent="0">
              <a:buNone/>
              <a:defRPr sz="1200"/>
            </a:lvl5pPr>
            <a:lvl6pPr marL="2741598" indent="0">
              <a:buNone/>
              <a:defRPr sz="1200"/>
            </a:lvl6pPr>
            <a:lvl7pPr marL="3289909" indent="0">
              <a:buNone/>
              <a:defRPr sz="1200"/>
            </a:lvl7pPr>
            <a:lvl8pPr marL="3838234" indent="0">
              <a:buNone/>
              <a:defRPr sz="1200"/>
            </a:lvl8pPr>
            <a:lvl9pPr marL="4386554" indent="0">
              <a:buNone/>
              <a:defRPr sz="1200"/>
            </a:lvl9pPr>
          </a:lstStyle>
          <a:p>
            <a:pPr lvl="0"/>
            <a:r>
              <a:rPr lang="en-US"/>
              <a:t>Edit Master text styles</a:t>
            </a:r>
          </a:p>
        </p:txBody>
      </p:sp>
      <p:sp>
        <p:nvSpPr>
          <p:cNvPr id="5" name="Date Placeholder 4">
            <a:extLst>
              <a:ext uri="{FF2B5EF4-FFF2-40B4-BE49-F238E27FC236}">
                <a16:creationId xmlns="" xmlns:a16="http://schemas.microsoft.com/office/drawing/2014/main" id="{82922E40-925E-487D-A603-0A87763E440A}"/>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C98D3D29-F9CC-431E-8E15-1D40BC0BD9D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1875BAFC-E0CC-4405-BF29-8C436EB802B2}"/>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017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91C35-708B-456F-8F30-0D79D229BC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D44BDA-D3BA-4AC2-8696-FEA47F51FC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A42608-75CE-4C3F-B119-651454520F11}"/>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DDBC14C1-3C98-41A4-8444-51EC826C841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2195C937-40BC-4B75-ABBD-73DEAB574FE9}"/>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9952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9379833-0C85-45F9-B202-39AEEF248A8D}"/>
              </a:ext>
            </a:extLst>
          </p:cNvPr>
          <p:cNvSpPr>
            <a:spLocks noGrp="1"/>
          </p:cNvSpPr>
          <p:nvPr>
            <p:ph type="title" orient="vert"/>
          </p:nvPr>
        </p:nvSpPr>
        <p:spPr>
          <a:xfrm>
            <a:off x="10469881" y="438169"/>
            <a:ext cx="3154680" cy="697420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9B02153-31CE-4227-BD51-BF0F6EA6CAB9}"/>
              </a:ext>
            </a:extLst>
          </p:cNvPr>
          <p:cNvSpPr>
            <a:spLocks noGrp="1"/>
          </p:cNvSpPr>
          <p:nvPr>
            <p:ph type="body" orient="vert" idx="1"/>
          </p:nvPr>
        </p:nvSpPr>
        <p:spPr>
          <a:xfrm>
            <a:off x="1005841" y="438169"/>
            <a:ext cx="9281160" cy="69742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DB168D9-F437-4AA3-AC5F-FEE0310163F6}"/>
              </a:ext>
            </a:extLst>
          </p:cNvPr>
          <p:cNvSpPr>
            <a:spLocks noGrp="1"/>
          </p:cNvSpPr>
          <p:nvPr>
            <p:ph type="dt" sz="half" idx="10"/>
          </p:nvPr>
        </p:nvSpPr>
        <p:spPr/>
        <p:txBody>
          <a:bodyPr/>
          <a:lstStyle/>
          <a:p>
            <a:fld id="{A1CB57A2-8290-4E35-9E4C-975D69703A1F}"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C5CE2E5-29AB-4106-85D8-AAB267C2094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715FB246-BC49-4292-B3E5-B983173EC37C}"/>
              </a:ext>
            </a:extLst>
          </p:cNvPr>
          <p:cNvSpPr>
            <a:spLocks noGrp="1"/>
          </p:cNvSpPr>
          <p:nvPr>
            <p:ph type="sldNum" sz="quarter" idx="12"/>
          </p:nvPr>
        </p:nvSpPr>
        <p:spPr/>
        <p:txBody>
          <a:bodyPr/>
          <a:lstStyle/>
          <a:p>
            <a:fld id="{DCFEE1DF-AE86-44D9-B3D7-72D487500B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561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376" indent="0" algn="ctr">
              <a:buNone/>
              <a:defRPr sz="2400"/>
            </a:lvl2pPr>
            <a:lvl3pPr marL="1096752" indent="0" algn="ctr">
              <a:buNone/>
              <a:defRPr sz="2200"/>
            </a:lvl3pPr>
            <a:lvl4pPr marL="1645128" indent="0" algn="ctr">
              <a:buNone/>
              <a:defRPr sz="1900"/>
            </a:lvl4pPr>
            <a:lvl5pPr marL="2193509" indent="0" algn="ctr">
              <a:buNone/>
              <a:defRPr sz="1900"/>
            </a:lvl5pPr>
            <a:lvl6pPr marL="2741886" indent="0" algn="ctr">
              <a:buNone/>
              <a:defRPr sz="1900"/>
            </a:lvl6pPr>
            <a:lvl7pPr marL="3290256" indent="0" algn="ctr">
              <a:buNone/>
              <a:defRPr sz="1900"/>
            </a:lvl7pPr>
            <a:lvl8pPr marL="3838637" indent="0" algn="ctr">
              <a:buNone/>
              <a:defRPr sz="1900"/>
            </a:lvl8pPr>
            <a:lvl9pPr marL="4387014" indent="0" algn="ctr">
              <a:buNone/>
              <a:defRPr sz="1900"/>
            </a:lvl9pPr>
          </a:lstStyle>
          <a:p>
            <a:r>
              <a:rPr lang="en-US"/>
              <a:t>Click to edit Master subtitle style</a:t>
            </a:r>
          </a:p>
        </p:txBody>
      </p:sp>
      <p:sp>
        <p:nvSpPr>
          <p:cNvPr id="4" name="Date Placeholder 3"/>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8520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389021"/>
            <a:ext cx="12618720" cy="159067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a:extLst>
              <a:ext uri="{FF2B5EF4-FFF2-40B4-BE49-F238E27FC236}">
                <a16:creationId xmlns="" xmlns:a16="http://schemas.microsoft.com/office/drawing/2014/main" id="{0E180C41-F0EC-46D5-B4A7-1B61FEA4F2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9058" y="7457339"/>
            <a:ext cx="2785272" cy="495808"/>
          </a:xfrm>
          <a:prstGeom prst="rect">
            <a:avLst/>
          </a:prstGeom>
        </p:spPr>
      </p:pic>
    </p:spTree>
    <p:extLst>
      <p:ext uri="{BB962C8B-B14F-4D97-AF65-F5344CB8AC3E}">
        <p14:creationId xmlns:p14="http://schemas.microsoft.com/office/powerpoint/2010/main" val="2046769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900">
                <a:solidFill>
                  <a:schemeClr val="tx1">
                    <a:tint val="75000"/>
                  </a:schemeClr>
                </a:solidFill>
              </a:defRPr>
            </a:lvl1pPr>
            <a:lvl2pPr marL="548376" indent="0">
              <a:buNone/>
              <a:defRPr sz="2400">
                <a:solidFill>
                  <a:schemeClr val="tx1">
                    <a:tint val="75000"/>
                  </a:schemeClr>
                </a:solidFill>
              </a:defRPr>
            </a:lvl2pPr>
            <a:lvl3pPr marL="1096752" indent="0">
              <a:buNone/>
              <a:defRPr sz="2200">
                <a:solidFill>
                  <a:schemeClr val="tx1">
                    <a:tint val="75000"/>
                  </a:schemeClr>
                </a:solidFill>
              </a:defRPr>
            </a:lvl3pPr>
            <a:lvl4pPr marL="1645128" indent="0">
              <a:buNone/>
              <a:defRPr sz="1900">
                <a:solidFill>
                  <a:schemeClr val="tx1">
                    <a:tint val="75000"/>
                  </a:schemeClr>
                </a:solidFill>
              </a:defRPr>
            </a:lvl4pPr>
            <a:lvl5pPr marL="2193509" indent="0">
              <a:buNone/>
              <a:defRPr sz="1900">
                <a:solidFill>
                  <a:schemeClr val="tx1">
                    <a:tint val="75000"/>
                  </a:schemeClr>
                </a:solidFill>
              </a:defRPr>
            </a:lvl5pPr>
            <a:lvl6pPr marL="2741886" indent="0">
              <a:buNone/>
              <a:defRPr sz="1900">
                <a:solidFill>
                  <a:schemeClr val="tx1">
                    <a:tint val="75000"/>
                  </a:schemeClr>
                </a:solidFill>
              </a:defRPr>
            </a:lvl6pPr>
            <a:lvl7pPr marL="3290256" indent="0">
              <a:buNone/>
              <a:defRPr sz="1900">
                <a:solidFill>
                  <a:schemeClr val="tx1">
                    <a:tint val="75000"/>
                  </a:schemeClr>
                </a:solidFill>
              </a:defRPr>
            </a:lvl7pPr>
            <a:lvl8pPr marL="3838637" indent="0">
              <a:buNone/>
              <a:defRPr sz="1900">
                <a:solidFill>
                  <a:schemeClr val="tx1">
                    <a:tint val="75000"/>
                  </a:schemeClr>
                </a:solidFill>
              </a:defRPr>
            </a:lvl8pPr>
            <a:lvl9pPr marL="4387014"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67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314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900" b="1"/>
            </a:lvl1pPr>
            <a:lvl2pPr marL="548376" indent="0">
              <a:buNone/>
              <a:defRPr sz="2400" b="1"/>
            </a:lvl2pPr>
            <a:lvl3pPr marL="1096752" indent="0">
              <a:buNone/>
              <a:defRPr sz="2200" b="1"/>
            </a:lvl3pPr>
            <a:lvl4pPr marL="1645128" indent="0">
              <a:buNone/>
              <a:defRPr sz="1900" b="1"/>
            </a:lvl4pPr>
            <a:lvl5pPr marL="2193509" indent="0">
              <a:buNone/>
              <a:defRPr sz="1900" b="1"/>
            </a:lvl5pPr>
            <a:lvl6pPr marL="2741886" indent="0">
              <a:buNone/>
              <a:defRPr sz="1900" b="1"/>
            </a:lvl6pPr>
            <a:lvl7pPr marL="3290256" indent="0">
              <a:buNone/>
              <a:defRPr sz="1900" b="1"/>
            </a:lvl7pPr>
            <a:lvl8pPr marL="3838637" indent="0">
              <a:buNone/>
              <a:defRPr sz="1900" b="1"/>
            </a:lvl8pPr>
            <a:lvl9pPr marL="4387014"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900" b="1"/>
            </a:lvl1pPr>
            <a:lvl2pPr marL="548376" indent="0">
              <a:buNone/>
              <a:defRPr sz="2400" b="1"/>
            </a:lvl2pPr>
            <a:lvl3pPr marL="1096752" indent="0">
              <a:buNone/>
              <a:defRPr sz="2200" b="1"/>
            </a:lvl3pPr>
            <a:lvl4pPr marL="1645128" indent="0">
              <a:buNone/>
              <a:defRPr sz="1900" b="1"/>
            </a:lvl4pPr>
            <a:lvl5pPr marL="2193509" indent="0">
              <a:buNone/>
              <a:defRPr sz="1900" b="1"/>
            </a:lvl5pPr>
            <a:lvl6pPr marL="2741886" indent="0">
              <a:buNone/>
              <a:defRPr sz="1900" b="1"/>
            </a:lvl6pPr>
            <a:lvl7pPr marL="3290256" indent="0">
              <a:buNone/>
              <a:defRPr sz="1900" b="1"/>
            </a:lvl7pPr>
            <a:lvl8pPr marL="3838637" indent="0">
              <a:buNone/>
              <a:defRPr sz="1900" b="1"/>
            </a:lvl8pPr>
            <a:lvl9pPr marL="4387014"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373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lIns="91345" tIns="45668" rIns="91345" bIns="4566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5" y="1842138"/>
            <a:ext cx="6464302" cy="767714"/>
          </a:xfrm>
          <a:prstGeom prst="rect">
            <a:avLst/>
          </a:prstGeom>
        </p:spPr>
        <p:txBody>
          <a:bodyPr lIns="91345" tIns="45668" rIns="91345" bIns="45668" anchor="b"/>
          <a:lstStyle>
            <a:lvl1pPr marL="0" indent="0">
              <a:buNone/>
              <a:defRPr sz="2400" b="1"/>
            </a:lvl1pPr>
            <a:lvl2pPr marL="456156" indent="0">
              <a:buNone/>
              <a:defRPr sz="2000" b="1"/>
            </a:lvl2pPr>
            <a:lvl3pPr marL="912312" indent="0">
              <a:buNone/>
              <a:defRPr sz="1900" b="1"/>
            </a:lvl3pPr>
            <a:lvl4pPr marL="1368461" indent="0">
              <a:buNone/>
              <a:defRPr sz="1600" b="1"/>
            </a:lvl4pPr>
            <a:lvl5pPr marL="1824598" indent="0">
              <a:buNone/>
              <a:defRPr sz="1600" b="1"/>
            </a:lvl5pPr>
            <a:lvl6pPr marL="2280746" indent="0">
              <a:buNone/>
              <a:defRPr sz="1600" b="1"/>
            </a:lvl6pPr>
            <a:lvl7pPr marL="2736899" indent="0">
              <a:buNone/>
              <a:defRPr sz="1600" b="1"/>
            </a:lvl7pPr>
            <a:lvl8pPr marL="3193048" indent="0">
              <a:buNone/>
              <a:defRPr sz="1600" b="1"/>
            </a:lvl8pPr>
            <a:lvl9pPr marL="36491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525" y="2609849"/>
            <a:ext cx="6464302" cy="4741546"/>
          </a:xfrm>
          <a:prstGeom prst="rect">
            <a:avLst/>
          </a:prstGeom>
        </p:spPr>
        <p:txBody>
          <a:bodyPr lIns="91345" tIns="45668" rIns="91345" bIns="4566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4" y="1842138"/>
            <a:ext cx="6466840" cy="767714"/>
          </a:xfrm>
          <a:prstGeom prst="rect">
            <a:avLst/>
          </a:prstGeom>
        </p:spPr>
        <p:txBody>
          <a:bodyPr lIns="91345" tIns="45668" rIns="91345" bIns="45668" anchor="b"/>
          <a:lstStyle>
            <a:lvl1pPr marL="0" indent="0">
              <a:buNone/>
              <a:defRPr sz="2400" b="1"/>
            </a:lvl1pPr>
            <a:lvl2pPr marL="456156" indent="0">
              <a:buNone/>
              <a:defRPr sz="2000" b="1"/>
            </a:lvl2pPr>
            <a:lvl3pPr marL="912312" indent="0">
              <a:buNone/>
              <a:defRPr sz="1900" b="1"/>
            </a:lvl3pPr>
            <a:lvl4pPr marL="1368461" indent="0">
              <a:buNone/>
              <a:defRPr sz="1600" b="1"/>
            </a:lvl4pPr>
            <a:lvl5pPr marL="1824598" indent="0">
              <a:buNone/>
              <a:defRPr sz="1600" b="1"/>
            </a:lvl5pPr>
            <a:lvl6pPr marL="2280746" indent="0">
              <a:buNone/>
              <a:defRPr sz="1600" b="1"/>
            </a:lvl6pPr>
            <a:lvl7pPr marL="2736899" indent="0">
              <a:buNone/>
              <a:defRPr sz="1600" b="1"/>
            </a:lvl7pPr>
            <a:lvl8pPr marL="3193048" indent="0">
              <a:buNone/>
              <a:defRPr sz="1600" b="1"/>
            </a:lvl8pPr>
            <a:lvl9pPr marL="36491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2044" y="2609849"/>
            <a:ext cx="6466840" cy="4741546"/>
          </a:xfrm>
          <a:prstGeom prst="rect">
            <a:avLst/>
          </a:prstGeom>
        </p:spPr>
        <p:txBody>
          <a:bodyPr lIns="91345" tIns="45668" rIns="91345" bIns="45668"/>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8" name="Footer Placeholder 7"/>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9" name="Slide Number Placeholder 8"/>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3965221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6073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5481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Content Placeholder 2"/>
          <p:cNvSpPr>
            <a:spLocks noGrp="1"/>
          </p:cNvSpPr>
          <p:nvPr>
            <p:ph idx="1"/>
          </p:nvPr>
        </p:nvSpPr>
        <p:spPr>
          <a:xfrm>
            <a:off x="6219826" y="1184914"/>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376" indent="0">
              <a:buNone/>
              <a:defRPr sz="1700"/>
            </a:lvl2pPr>
            <a:lvl3pPr marL="1096752" indent="0">
              <a:buNone/>
              <a:defRPr sz="1400"/>
            </a:lvl3pPr>
            <a:lvl4pPr marL="1645128" indent="0">
              <a:buNone/>
              <a:defRPr sz="1200"/>
            </a:lvl4pPr>
            <a:lvl5pPr marL="2193509" indent="0">
              <a:buNone/>
              <a:defRPr sz="1200"/>
            </a:lvl5pPr>
            <a:lvl6pPr marL="2741886" indent="0">
              <a:buNone/>
              <a:defRPr sz="1200"/>
            </a:lvl6pPr>
            <a:lvl7pPr marL="3290256" indent="0">
              <a:buNone/>
              <a:defRPr sz="1200"/>
            </a:lvl7pPr>
            <a:lvl8pPr marL="3838637" indent="0">
              <a:buNone/>
              <a:defRPr sz="1200"/>
            </a:lvl8pPr>
            <a:lvl9pPr marL="438701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768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Picture Placeholder 2"/>
          <p:cNvSpPr>
            <a:spLocks noGrp="1"/>
          </p:cNvSpPr>
          <p:nvPr>
            <p:ph type="pic" idx="1"/>
          </p:nvPr>
        </p:nvSpPr>
        <p:spPr>
          <a:xfrm>
            <a:off x="6219826" y="1184914"/>
            <a:ext cx="7406640" cy="5848350"/>
          </a:xfrm>
        </p:spPr>
        <p:txBody>
          <a:bodyPr/>
          <a:lstStyle>
            <a:lvl1pPr marL="0" indent="0">
              <a:buNone/>
              <a:defRPr sz="3800"/>
            </a:lvl1pPr>
            <a:lvl2pPr marL="548376" indent="0">
              <a:buNone/>
              <a:defRPr sz="3400"/>
            </a:lvl2pPr>
            <a:lvl3pPr marL="1096752" indent="0">
              <a:buNone/>
              <a:defRPr sz="2900"/>
            </a:lvl3pPr>
            <a:lvl4pPr marL="1645128" indent="0">
              <a:buNone/>
              <a:defRPr sz="2400"/>
            </a:lvl4pPr>
            <a:lvl5pPr marL="2193509" indent="0">
              <a:buNone/>
              <a:defRPr sz="2400"/>
            </a:lvl5pPr>
            <a:lvl6pPr marL="2741886" indent="0">
              <a:buNone/>
              <a:defRPr sz="2400"/>
            </a:lvl6pPr>
            <a:lvl7pPr marL="3290256" indent="0">
              <a:buNone/>
              <a:defRPr sz="2400"/>
            </a:lvl7pPr>
            <a:lvl8pPr marL="3838637" indent="0">
              <a:buNone/>
              <a:defRPr sz="2400"/>
            </a:lvl8pPr>
            <a:lvl9pPr marL="4387014" indent="0">
              <a:buNone/>
              <a:defRPr sz="2400"/>
            </a:lvl9pPr>
          </a:lstStyle>
          <a:p>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376" indent="0">
              <a:buNone/>
              <a:defRPr sz="1700"/>
            </a:lvl2pPr>
            <a:lvl3pPr marL="1096752" indent="0">
              <a:buNone/>
              <a:defRPr sz="1400"/>
            </a:lvl3pPr>
            <a:lvl4pPr marL="1645128" indent="0">
              <a:buNone/>
              <a:defRPr sz="1200"/>
            </a:lvl4pPr>
            <a:lvl5pPr marL="2193509" indent="0">
              <a:buNone/>
              <a:defRPr sz="1200"/>
            </a:lvl5pPr>
            <a:lvl6pPr marL="2741886" indent="0">
              <a:buNone/>
              <a:defRPr sz="1200"/>
            </a:lvl6pPr>
            <a:lvl7pPr marL="3290256" indent="0">
              <a:buNone/>
              <a:defRPr sz="1200"/>
            </a:lvl7pPr>
            <a:lvl8pPr marL="3838637" indent="0">
              <a:buNone/>
              <a:defRPr sz="1200"/>
            </a:lvl8pPr>
            <a:lvl9pPr marL="438701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4922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6451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1F6F9-1FF2-4249-956D-7178C246F0DB}" type="datetimeFigureOut">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ABC1A1-E12B-4042-8A79-ACCCB2190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8339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smtClean="0"/>
              <a:t>Click to edit Master title style</a:t>
            </a:r>
            <a:endParaRPr lang="en-US"/>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464" indent="0" algn="ctr">
              <a:buNone/>
              <a:defRPr sz="2400"/>
            </a:lvl2pPr>
            <a:lvl3pPr marL="1096928" indent="0" algn="ctr">
              <a:buNone/>
              <a:defRPr sz="2200"/>
            </a:lvl3pPr>
            <a:lvl4pPr marL="1645392" indent="0" algn="ctr">
              <a:buNone/>
              <a:defRPr sz="1900"/>
            </a:lvl4pPr>
            <a:lvl5pPr marL="2193859" indent="0" algn="ctr">
              <a:buNone/>
              <a:defRPr sz="1900"/>
            </a:lvl5pPr>
            <a:lvl6pPr marL="2742324" indent="0" algn="ctr">
              <a:buNone/>
              <a:defRPr sz="1900"/>
            </a:lvl6pPr>
            <a:lvl7pPr marL="3290784" indent="0" algn="ctr">
              <a:buNone/>
              <a:defRPr sz="1900"/>
            </a:lvl7pPr>
            <a:lvl8pPr marL="3839251" indent="0" algn="ctr">
              <a:buNone/>
              <a:defRPr sz="1900"/>
            </a:lvl8pPr>
            <a:lvl9pPr marL="4387716" indent="0" algn="ctr">
              <a:buNone/>
              <a:defRPr sz="1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9A47F1-51A4-4865-AEB4-216D1C91706B}" type="datetime1">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6685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7C168-BFB5-404C-914B-47EAC1D808F3}" type="datetime1">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4553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smtClean="0"/>
              <a:t>Click to edit Master title style</a:t>
            </a:r>
            <a:endParaRPr lang="en-US"/>
          </a:p>
        </p:txBody>
      </p:sp>
      <p:sp>
        <p:nvSpPr>
          <p:cNvPr id="3" name="Text Placeholder 2"/>
          <p:cNvSpPr>
            <a:spLocks noGrp="1"/>
          </p:cNvSpPr>
          <p:nvPr>
            <p:ph type="body" idx="1"/>
          </p:nvPr>
        </p:nvSpPr>
        <p:spPr>
          <a:xfrm>
            <a:off x="998220" y="5507356"/>
            <a:ext cx="12618720" cy="1800224"/>
          </a:xfrm>
        </p:spPr>
        <p:txBody>
          <a:bodyPr/>
          <a:lstStyle>
            <a:lvl1pPr marL="0" indent="0">
              <a:buNone/>
              <a:defRPr sz="2900">
                <a:solidFill>
                  <a:schemeClr val="tx1">
                    <a:tint val="75000"/>
                  </a:schemeClr>
                </a:solidFill>
              </a:defRPr>
            </a:lvl1pPr>
            <a:lvl2pPr marL="548464" indent="0">
              <a:buNone/>
              <a:defRPr sz="2400">
                <a:solidFill>
                  <a:schemeClr val="tx1">
                    <a:tint val="75000"/>
                  </a:schemeClr>
                </a:solidFill>
              </a:defRPr>
            </a:lvl2pPr>
            <a:lvl3pPr marL="1096928" indent="0">
              <a:buNone/>
              <a:defRPr sz="2200">
                <a:solidFill>
                  <a:schemeClr val="tx1">
                    <a:tint val="75000"/>
                  </a:schemeClr>
                </a:solidFill>
              </a:defRPr>
            </a:lvl3pPr>
            <a:lvl4pPr marL="1645392" indent="0">
              <a:buNone/>
              <a:defRPr sz="1900">
                <a:solidFill>
                  <a:schemeClr val="tx1">
                    <a:tint val="75000"/>
                  </a:schemeClr>
                </a:solidFill>
              </a:defRPr>
            </a:lvl4pPr>
            <a:lvl5pPr marL="2193859" indent="0">
              <a:buNone/>
              <a:defRPr sz="1900">
                <a:solidFill>
                  <a:schemeClr val="tx1">
                    <a:tint val="75000"/>
                  </a:schemeClr>
                </a:solidFill>
              </a:defRPr>
            </a:lvl5pPr>
            <a:lvl6pPr marL="2742324" indent="0">
              <a:buNone/>
              <a:defRPr sz="1900">
                <a:solidFill>
                  <a:schemeClr val="tx1">
                    <a:tint val="75000"/>
                  </a:schemeClr>
                </a:solidFill>
              </a:defRPr>
            </a:lvl6pPr>
            <a:lvl7pPr marL="3290784" indent="0">
              <a:buNone/>
              <a:defRPr sz="1900">
                <a:solidFill>
                  <a:schemeClr val="tx1">
                    <a:tint val="75000"/>
                  </a:schemeClr>
                </a:solidFill>
              </a:defRPr>
            </a:lvl7pPr>
            <a:lvl8pPr marL="3839251" indent="0">
              <a:buNone/>
              <a:defRPr sz="1900">
                <a:solidFill>
                  <a:schemeClr val="tx1">
                    <a:tint val="75000"/>
                  </a:schemeClr>
                </a:solidFill>
              </a:defRPr>
            </a:lvl8pPr>
            <a:lvl9pPr marL="4387716"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1EEDCA-21D3-4362-9580-DBB7621A9156}" type="datetime1">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9753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5840" y="2190750"/>
            <a:ext cx="621792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06640" y="2190750"/>
            <a:ext cx="621792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420F01-5FCB-46E7-A379-EFF81358C2EC}" type="datetime1">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0416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lIns="91345" tIns="45668" rIns="91345" bIns="45668"/>
          <a:lstStyle/>
          <a:p>
            <a:r>
              <a:rPr lang="en-US" smtClean="0"/>
              <a:t>Click to edit Master title style</a:t>
            </a:r>
            <a:endParaRPr lang="en-US"/>
          </a:p>
        </p:txBody>
      </p:sp>
      <p:sp>
        <p:nvSpPr>
          <p:cNvPr id="3" name="Date Placeholder 2"/>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4" name="Footer Placeholder 3"/>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5" name="Slide Number Placeholder 4"/>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2594156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900" b="1"/>
            </a:lvl1pPr>
            <a:lvl2pPr marL="548464" indent="0">
              <a:buNone/>
              <a:defRPr sz="2400" b="1"/>
            </a:lvl2pPr>
            <a:lvl3pPr marL="1096928" indent="0">
              <a:buNone/>
              <a:defRPr sz="2200" b="1"/>
            </a:lvl3pPr>
            <a:lvl4pPr marL="1645392" indent="0">
              <a:buNone/>
              <a:defRPr sz="1900" b="1"/>
            </a:lvl4pPr>
            <a:lvl5pPr marL="2193859" indent="0">
              <a:buNone/>
              <a:defRPr sz="1900" b="1"/>
            </a:lvl5pPr>
            <a:lvl6pPr marL="2742324" indent="0">
              <a:buNone/>
              <a:defRPr sz="1900" b="1"/>
            </a:lvl6pPr>
            <a:lvl7pPr marL="3290784" indent="0">
              <a:buNone/>
              <a:defRPr sz="1900" b="1"/>
            </a:lvl7pPr>
            <a:lvl8pPr marL="3839251" indent="0">
              <a:buNone/>
              <a:defRPr sz="1900" b="1"/>
            </a:lvl8pPr>
            <a:lvl9pPr marL="4387716" indent="0">
              <a:buNone/>
              <a:defRPr sz="1900" b="1"/>
            </a:lvl9pPr>
          </a:lstStyle>
          <a:p>
            <a:pPr lvl="0"/>
            <a:r>
              <a:rPr lang="en-US" smtClean="0"/>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900" b="1"/>
            </a:lvl1pPr>
            <a:lvl2pPr marL="548464" indent="0">
              <a:buNone/>
              <a:defRPr sz="2400" b="1"/>
            </a:lvl2pPr>
            <a:lvl3pPr marL="1096928" indent="0">
              <a:buNone/>
              <a:defRPr sz="2200" b="1"/>
            </a:lvl3pPr>
            <a:lvl4pPr marL="1645392" indent="0">
              <a:buNone/>
              <a:defRPr sz="1900" b="1"/>
            </a:lvl4pPr>
            <a:lvl5pPr marL="2193859" indent="0">
              <a:buNone/>
              <a:defRPr sz="1900" b="1"/>
            </a:lvl5pPr>
            <a:lvl6pPr marL="2742324" indent="0">
              <a:buNone/>
              <a:defRPr sz="1900" b="1"/>
            </a:lvl6pPr>
            <a:lvl7pPr marL="3290784" indent="0">
              <a:buNone/>
              <a:defRPr sz="1900" b="1"/>
            </a:lvl7pPr>
            <a:lvl8pPr marL="3839251" indent="0">
              <a:buNone/>
              <a:defRPr sz="1900" b="1"/>
            </a:lvl8pPr>
            <a:lvl9pPr marL="4387716" indent="0">
              <a:buNone/>
              <a:defRPr sz="1900" b="1"/>
            </a:lvl9pPr>
          </a:lstStyle>
          <a:p>
            <a:pPr lvl="0"/>
            <a:r>
              <a:rPr lang="en-US" smtClean="0"/>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E2CB0B-D418-4E9D-8CB1-3A31C0FBA949}" type="datetime1">
              <a:rPr lang="en-US" smtClean="0">
                <a:solidFill>
                  <a:prstClr val="black">
                    <a:tint val="75000"/>
                  </a:prstClr>
                </a:solidFill>
              </a:rPr>
              <a:pPr/>
              <a:t>1/29/2020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8705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5069DC-73D0-4B87-813A-28B96F33E892}" type="datetime1">
              <a:rPr lang="en-US" smtClean="0">
                <a:solidFill>
                  <a:prstClr val="black">
                    <a:tint val="75000"/>
                  </a:prstClr>
                </a:solidFill>
              </a:rPr>
              <a:pPr/>
              <a:t>1/29/2020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5049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3D637-E667-48BC-8673-7D161E161E93}" type="datetime1">
              <a:rPr lang="en-US" smtClean="0">
                <a:solidFill>
                  <a:prstClr val="black">
                    <a:tint val="75000"/>
                  </a:prstClr>
                </a:solidFill>
              </a:rPr>
              <a:pPr/>
              <a:t>1/29/2020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3988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smtClean="0"/>
              <a:t>Click to edit Master title style</a:t>
            </a:r>
            <a:endParaRPr lang="en-US"/>
          </a:p>
        </p:txBody>
      </p:sp>
      <p:sp>
        <p:nvSpPr>
          <p:cNvPr id="3" name="Content Placeholder 2"/>
          <p:cNvSpPr>
            <a:spLocks noGrp="1"/>
          </p:cNvSpPr>
          <p:nvPr>
            <p:ph idx="1"/>
          </p:nvPr>
        </p:nvSpPr>
        <p:spPr>
          <a:xfrm>
            <a:off x="6219826" y="1184914"/>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464" indent="0">
              <a:buNone/>
              <a:defRPr sz="1700"/>
            </a:lvl2pPr>
            <a:lvl3pPr marL="1096928" indent="0">
              <a:buNone/>
              <a:defRPr sz="1400"/>
            </a:lvl3pPr>
            <a:lvl4pPr marL="1645392" indent="0">
              <a:buNone/>
              <a:defRPr sz="1200"/>
            </a:lvl4pPr>
            <a:lvl5pPr marL="2193859" indent="0">
              <a:buNone/>
              <a:defRPr sz="1200"/>
            </a:lvl5pPr>
            <a:lvl6pPr marL="2742324" indent="0">
              <a:buNone/>
              <a:defRPr sz="1200"/>
            </a:lvl6pPr>
            <a:lvl7pPr marL="3290784" indent="0">
              <a:buNone/>
              <a:defRPr sz="1200"/>
            </a:lvl7pPr>
            <a:lvl8pPr marL="3839251" indent="0">
              <a:buNone/>
              <a:defRPr sz="1200"/>
            </a:lvl8pPr>
            <a:lvl9pPr marL="4387716"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F03E6BBB-FDCD-4BD1-A0C9-000E38DA4855}" type="datetime1">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14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smtClean="0"/>
              <a:t>Click to edit Master title style</a:t>
            </a:r>
            <a:endParaRPr lang="en-US"/>
          </a:p>
        </p:txBody>
      </p:sp>
      <p:sp>
        <p:nvSpPr>
          <p:cNvPr id="3" name="Picture Placeholder 2"/>
          <p:cNvSpPr>
            <a:spLocks noGrp="1"/>
          </p:cNvSpPr>
          <p:nvPr>
            <p:ph type="pic" idx="1"/>
          </p:nvPr>
        </p:nvSpPr>
        <p:spPr>
          <a:xfrm>
            <a:off x="6219826" y="1184914"/>
            <a:ext cx="7406640" cy="5848350"/>
          </a:xfrm>
        </p:spPr>
        <p:txBody>
          <a:bodyPr/>
          <a:lstStyle>
            <a:lvl1pPr marL="0" indent="0">
              <a:buNone/>
              <a:defRPr sz="3800"/>
            </a:lvl1pPr>
            <a:lvl2pPr marL="548464" indent="0">
              <a:buNone/>
              <a:defRPr sz="3400"/>
            </a:lvl2pPr>
            <a:lvl3pPr marL="1096928" indent="0">
              <a:buNone/>
              <a:defRPr sz="2900"/>
            </a:lvl3pPr>
            <a:lvl4pPr marL="1645392" indent="0">
              <a:buNone/>
              <a:defRPr sz="2400"/>
            </a:lvl4pPr>
            <a:lvl5pPr marL="2193859" indent="0">
              <a:buNone/>
              <a:defRPr sz="2400"/>
            </a:lvl5pPr>
            <a:lvl6pPr marL="2742324" indent="0">
              <a:buNone/>
              <a:defRPr sz="2400"/>
            </a:lvl6pPr>
            <a:lvl7pPr marL="3290784" indent="0">
              <a:buNone/>
              <a:defRPr sz="2400"/>
            </a:lvl7pPr>
            <a:lvl8pPr marL="3839251" indent="0">
              <a:buNone/>
              <a:defRPr sz="2400"/>
            </a:lvl8pPr>
            <a:lvl9pPr marL="4387716" indent="0">
              <a:buNone/>
              <a:defRPr sz="2400"/>
            </a:lvl9pPr>
          </a:lstStyle>
          <a:p>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464" indent="0">
              <a:buNone/>
              <a:defRPr sz="1700"/>
            </a:lvl2pPr>
            <a:lvl3pPr marL="1096928" indent="0">
              <a:buNone/>
              <a:defRPr sz="1400"/>
            </a:lvl3pPr>
            <a:lvl4pPr marL="1645392" indent="0">
              <a:buNone/>
              <a:defRPr sz="1200"/>
            </a:lvl4pPr>
            <a:lvl5pPr marL="2193859" indent="0">
              <a:buNone/>
              <a:defRPr sz="1200"/>
            </a:lvl5pPr>
            <a:lvl6pPr marL="2742324" indent="0">
              <a:buNone/>
              <a:defRPr sz="1200"/>
            </a:lvl6pPr>
            <a:lvl7pPr marL="3290784" indent="0">
              <a:buNone/>
              <a:defRPr sz="1200"/>
            </a:lvl7pPr>
            <a:lvl8pPr marL="3839251" indent="0">
              <a:buNone/>
              <a:defRPr sz="1200"/>
            </a:lvl8pPr>
            <a:lvl9pPr marL="4387716"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BD215D29-81BE-496B-BD3C-63C0D913DA8C}" type="datetime1">
              <a:rPr lang="en-US" smtClean="0">
                <a:solidFill>
                  <a:prstClr val="black">
                    <a:tint val="75000"/>
                  </a:prstClr>
                </a:solidFill>
              </a:rPr>
              <a:pPr/>
              <a:t>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208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DDD2C1-0697-4614-90EA-14035FE67406}" type="datetime1">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9504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E23E2C-346A-416C-B2AB-AAD2FAA8E603}" type="datetime1">
              <a:rPr lang="en-US" smtClean="0">
                <a:solidFill>
                  <a:prstClr val="black">
                    <a:tint val="75000"/>
                  </a:prstClr>
                </a:solidFill>
              </a: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DF909F-1394-4095-8247-594C78C4E0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3546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46836"/>
            <a:ext cx="1243584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518" indent="0" algn="ctr">
              <a:buNone/>
              <a:defRPr sz="2400"/>
            </a:lvl2pPr>
            <a:lvl3pPr marL="1097032" indent="0" algn="ctr">
              <a:buNone/>
              <a:defRPr sz="2200"/>
            </a:lvl3pPr>
            <a:lvl4pPr marL="1645549" indent="0" algn="ctr">
              <a:buNone/>
              <a:defRPr sz="1900"/>
            </a:lvl4pPr>
            <a:lvl5pPr marL="2194067" indent="0" algn="ctr">
              <a:buNone/>
              <a:defRPr sz="1900"/>
            </a:lvl5pPr>
            <a:lvl6pPr marL="2742584" indent="0" algn="ctr">
              <a:buNone/>
              <a:defRPr sz="1900"/>
            </a:lvl6pPr>
            <a:lvl7pPr marL="3291097" indent="0" algn="ctr">
              <a:buNone/>
              <a:defRPr sz="1900"/>
            </a:lvl7pPr>
            <a:lvl8pPr marL="3839616" indent="0" algn="ctr">
              <a:buNone/>
              <a:defRPr sz="1900"/>
            </a:lvl8pPr>
            <a:lvl9pPr marL="4388134"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48530"/>
            <a:fld id="{1F7E31E3-C0D7-4E7D-839E-484A06E82D93}" type="datetimeFigureOut">
              <a:rPr lang="en-US" smtClean="0">
                <a:solidFill>
                  <a:prstClr val="black">
                    <a:tint val="75000"/>
                  </a:prstClr>
                </a:solidFill>
              </a:rPr>
              <a:pPr defTabSz="548530"/>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54853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48530"/>
            <a:fld id="{2DE07DF2-E0B1-484A-8A8F-BBAF96AAB88D}" type="slidenum">
              <a:rPr lang="en-US" smtClean="0">
                <a:solidFill>
                  <a:prstClr val="black">
                    <a:tint val="75000"/>
                  </a:prstClr>
                </a:solidFill>
              </a:rPr>
              <a:pPr defTabSz="548530"/>
              <a:t>‹#›</a:t>
            </a:fld>
            <a:endParaRPr lang="en-US" dirty="0">
              <a:solidFill>
                <a:prstClr val="black">
                  <a:tint val="75000"/>
                </a:prstClr>
              </a:solidFill>
            </a:endParaRPr>
          </a:p>
        </p:txBody>
      </p:sp>
    </p:spTree>
    <p:extLst>
      <p:ext uri="{BB962C8B-B14F-4D97-AF65-F5344CB8AC3E}">
        <p14:creationId xmlns:p14="http://schemas.microsoft.com/office/powerpoint/2010/main" val="3504600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E75CE1-5EFB-47F1-AF39-A2250ECABDC7}" type="datetimeFigureOut">
              <a:rPr lang="en-US" smtClean="0">
                <a:solidFill>
                  <a:prstClr val="black">
                    <a:tint val="75000"/>
                  </a:prstClr>
                </a:solidFill>
              </a:rPr>
              <a:pPr>
                <a:defRPr/>
              </a:pPr>
              <a:t>1/29/2020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DF909F-1394-4095-8247-594C78C4E04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659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smtClean="0"/>
              <a:t>Click to edit Master title style</a:t>
            </a:r>
            <a:endParaRPr lang="en-US"/>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596" indent="0" algn="ctr">
              <a:buNone/>
              <a:defRPr sz="2400"/>
            </a:lvl2pPr>
            <a:lvl3pPr marL="1097192" indent="0" algn="ctr">
              <a:buNone/>
              <a:defRPr sz="2200"/>
            </a:lvl3pPr>
            <a:lvl4pPr marL="1645788" indent="0" algn="ctr">
              <a:buNone/>
              <a:defRPr sz="1900"/>
            </a:lvl4pPr>
            <a:lvl5pPr marL="2194385" indent="0" algn="ctr">
              <a:buNone/>
              <a:defRPr sz="1900"/>
            </a:lvl5pPr>
            <a:lvl6pPr marL="2742982" indent="0" algn="ctr">
              <a:buNone/>
              <a:defRPr sz="1900"/>
            </a:lvl6pPr>
            <a:lvl7pPr marL="3291576" indent="0" algn="ctr">
              <a:buNone/>
              <a:defRPr sz="1900"/>
            </a:lvl7pPr>
            <a:lvl8pPr marL="3840173" indent="0" algn="ctr">
              <a:buNone/>
              <a:defRPr sz="1900"/>
            </a:lvl8pPr>
            <a:lvl9pPr marL="4388770" indent="0" algn="ctr">
              <a:buNone/>
              <a:defRPr sz="1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3E75CE1-5EFB-47F1-AF39-A2250ECABDC7}" type="datetimeFigureOut">
              <a:rPr lang="en-US" smtClean="0">
                <a:solidFill>
                  <a:prstClr val="black">
                    <a:tint val="75000"/>
                  </a:prstClr>
                </a:solidFill>
              </a:rPr>
              <a:pPr>
                <a:defRPr/>
              </a:pPr>
              <a:t>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DF909F-1394-4095-8247-594C78C4E04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5522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3" name="Footer Placeholder 2"/>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4" name="Slide Number Placeholder 3"/>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144859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87" y="327722"/>
            <a:ext cx="4813301" cy="1394461"/>
          </a:xfrm>
          <a:prstGeom prst="rect">
            <a:avLst/>
          </a:prstGeom>
        </p:spPr>
        <p:txBody>
          <a:bodyPr lIns="91345" tIns="45668" rIns="91345" bIns="4566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20080" y="327666"/>
            <a:ext cx="8178800" cy="7023736"/>
          </a:xfrm>
          <a:prstGeom prst="rect">
            <a:avLst/>
          </a:prstGeom>
        </p:spPr>
        <p:txBody>
          <a:bodyPr lIns="91345" tIns="45668" rIns="91345" bIns="45668"/>
          <a:lstStyle>
            <a:lvl1pPr>
              <a:defRPr sz="30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87" y="1722128"/>
            <a:ext cx="4813301" cy="5629277"/>
          </a:xfrm>
          <a:prstGeom prst="rect">
            <a:avLst/>
          </a:prstGeom>
        </p:spPr>
        <p:txBody>
          <a:bodyPr lIns="91345" tIns="45668" rIns="91345" bIns="45668"/>
          <a:lstStyle>
            <a:lvl1pPr marL="0" indent="0">
              <a:buNone/>
              <a:defRPr sz="1400"/>
            </a:lvl1pPr>
            <a:lvl2pPr marL="456156" indent="0">
              <a:buNone/>
              <a:defRPr sz="1300"/>
            </a:lvl2pPr>
            <a:lvl3pPr marL="912312" indent="0">
              <a:buNone/>
              <a:defRPr sz="1000"/>
            </a:lvl3pPr>
            <a:lvl4pPr marL="1368461" indent="0">
              <a:buNone/>
              <a:defRPr sz="1000"/>
            </a:lvl4pPr>
            <a:lvl5pPr marL="1824598" indent="0">
              <a:buNone/>
              <a:defRPr sz="1000"/>
            </a:lvl5pPr>
            <a:lvl6pPr marL="2280746" indent="0">
              <a:buNone/>
              <a:defRPr sz="1000"/>
            </a:lvl6pPr>
            <a:lvl7pPr marL="2736899" indent="0">
              <a:buNone/>
              <a:defRPr sz="1000"/>
            </a:lvl7pPr>
            <a:lvl8pPr marL="3193048" indent="0">
              <a:buNone/>
              <a:defRPr sz="1000"/>
            </a:lvl8pPr>
            <a:lvl9pPr marL="3649194"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6" name="Footer Placeholder 5"/>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7" name="Slide Number Placeholder 6"/>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109787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2" y="5760720"/>
            <a:ext cx="8778240" cy="680086"/>
          </a:xfrm>
          <a:prstGeom prst="rect">
            <a:avLst/>
          </a:prstGeom>
        </p:spPr>
        <p:txBody>
          <a:bodyPr lIns="91345" tIns="45668" rIns="91345" bIns="4566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7662" y="735330"/>
            <a:ext cx="8778240" cy="4937760"/>
          </a:xfrm>
          <a:prstGeom prst="rect">
            <a:avLst/>
          </a:prstGeom>
        </p:spPr>
        <p:txBody>
          <a:bodyPr lIns="91345" tIns="45668" rIns="91345" bIns="45668"/>
          <a:lstStyle>
            <a:lvl1pPr marL="0" indent="0">
              <a:buNone/>
              <a:defRPr sz="3000"/>
            </a:lvl1pPr>
            <a:lvl2pPr marL="456156" indent="0">
              <a:buNone/>
              <a:defRPr sz="2900"/>
            </a:lvl2pPr>
            <a:lvl3pPr marL="912312" indent="0">
              <a:buNone/>
              <a:defRPr sz="2400"/>
            </a:lvl3pPr>
            <a:lvl4pPr marL="1368461" indent="0">
              <a:buNone/>
              <a:defRPr sz="2000"/>
            </a:lvl4pPr>
            <a:lvl5pPr marL="1824598" indent="0">
              <a:buNone/>
              <a:defRPr sz="2000"/>
            </a:lvl5pPr>
            <a:lvl6pPr marL="2280746" indent="0">
              <a:buNone/>
              <a:defRPr sz="2000"/>
            </a:lvl6pPr>
            <a:lvl7pPr marL="2736899" indent="0">
              <a:buNone/>
              <a:defRPr sz="2000"/>
            </a:lvl7pPr>
            <a:lvl8pPr marL="3193048" indent="0">
              <a:buNone/>
              <a:defRPr sz="2000"/>
            </a:lvl8pPr>
            <a:lvl9pPr marL="3649194" indent="0">
              <a:buNone/>
              <a:defRPr sz="2000"/>
            </a:lvl9pPr>
          </a:lstStyle>
          <a:p>
            <a:endParaRPr lang="en-US"/>
          </a:p>
        </p:txBody>
      </p:sp>
      <p:sp>
        <p:nvSpPr>
          <p:cNvPr id="4" name="Text Placeholder 3"/>
          <p:cNvSpPr>
            <a:spLocks noGrp="1"/>
          </p:cNvSpPr>
          <p:nvPr>
            <p:ph type="body" sz="half" idx="2"/>
          </p:nvPr>
        </p:nvSpPr>
        <p:spPr>
          <a:xfrm>
            <a:off x="2867662" y="6440806"/>
            <a:ext cx="8778240" cy="965834"/>
          </a:xfrm>
          <a:prstGeom prst="rect">
            <a:avLst/>
          </a:prstGeom>
        </p:spPr>
        <p:txBody>
          <a:bodyPr lIns="91345" tIns="45668" rIns="91345" bIns="45668"/>
          <a:lstStyle>
            <a:lvl1pPr marL="0" indent="0">
              <a:buNone/>
              <a:defRPr sz="1400"/>
            </a:lvl1pPr>
            <a:lvl2pPr marL="456156" indent="0">
              <a:buNone/>
              <a:defRPr sz="1300"/>
            </a:lvl2pPr>
            <a:lvl3pPr marL="912312" indent="0">
              <a:buNone/>
              <a:defRPr sz="1000"/>
            </a:lvl3pPr>
            <a:lvl4pPr marL="1368461" indent="0">
              <a:buNone/>
              <a:defRPr sz="1000"/>
            </a:lvl4pPr>
            <a:lvl5pPr marL="1824598" indent="0">
              <a:buNone/>
              <a:defRPr sz="1000"/>
            </a:lvl5pPr>
            <a:lvl6pPr marL="2280746" indent="0">
              <a:buNone/>
              <a:defRPr sz="1000"/>
            </a:lvl6pPr>
            <a:lvl7pPr marL="2736899" indent="0">
              <a:buNone/>
              <a:defRPr sz="1000"/>
            </a:lvl7pPr>
            <a:lvl8pPr marL="3193048" indent="0">
              <a:buNone/>
              <a:defRPr sz="1000"/>
            </a:lvl8pPr>
            <a:lvl9pPr marL="3649194"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31520" y="7627624"/>
            <a:ext cx="3413760" cy="438150"/>
          </a:xfrm>
          <a:prstGeom prst="rect">
            <a:avLst/>
          </a:prstGeom>
        </p:spPr>
        <p:txBody>
          <a:bodyPr lIns="91345" tIns="45668" rIns="91345" bIns="45668"/>
          <a:lstStyle/>
          <a:p>
            <a:fld id="{33D49C87-1961-45C0-832F-17639A1F7457}" type="datetimeFigureOut">
              <a:rPr lang="en-US" smtClean="0"/>
              <a:pPr/>
              <a:t>1/29/2020</a:t>
            </a:fld>
            <a:endParaRPr lang="en-US"/>
          </a:p>
        </p:txBody>
      </p:sp>
      <p:sp>
        <p:nvSpPr>
          <p:cNvPr id="6" name="Footer Placeholder 5"/>
          <p:cNvSpPr>
            <a:spLocks noGrp="1"/>
          </p:cNvSpPr>
          <p:nvPr>
            <p:ph type="ftr" sz="quarter" idx="11"/>
          </p:nvPr>
        </p:nvSpPr>
        <p:spPr>
          <a:xfrm>
            <a:off x="4998720" y="7627624"/>
            <a:ext cx="4632960" cy="438150"/>
          </a:xfrm>
          <a:prstGeom prst="rect">
            <a:avLst/>
          </a:prstGeom>
        </p:spPr>
        <p:txBody>
          <a:bodyPr lIns="91345" tIns="45668" rIns="91345" bIns="45668"/>
          <a:lstStyle/>
          <a:p>
            <a:endParaRPr lang="en-US"/>
          </a:p>
        </p:txBody>
      </p:sp>
      <p:sp>
        <p:nvSpPr>
          <p:cNvPr id="7" name="Slide Number Placeholder 6"/>
          <p:cNvSpPr>
            <a:spLocks noGrp="1"/>
          </p:cNvSpPr>
          <p:nvPr>
            <p:ph type="sldNum" sz="quarter" idx="12"/>
          </p:nvPr>
        </p:nvSpPr>
        <p:spPr>
          <a:xfrm>
            <a:off x="10485120" y="7627624"/>
            <a:ext cx="3413760" cy="438150"/>
          </a:xfrm>
          <a:prstGeom prst="rect">
            <a:avLst/>
          </a:prstGeom>
        </p:spPr>
        <p:txBody>
          <a:bodyPr lIns="91345" tIns="45668" rIns="91345" bIns="45668"/>
          <a:lstStyle/>
          <a:p>
            <a:fld id="{D8257E01-C747-4DF1-B28D-3FACA7A6F498}" type="slidenum">
              <a:rPr lang="en-US" smtClean="0"/>
              <a:pPr/>
              <a:t>‹#›</a:t>
            </a:fld>
            <a:endParaRPr lang="en-US"/>
          </a:p>
        </p:txBody>
      </p:sp>
    </p:spTree>
    <p:extLst>
      <p:ext uri="{BB962C8B-B14F-4D97-AF65-F5344CB8AC3E}">
        <p14:creationId xmlns:p14="http://schemas.microsoft.com/office/powerpoint/2010/main" val="339746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01400" y="7453911"/>
            <a:ext cx="3114424" cy="484633"/>
          </a:xfrm>
          <a:prstGeom prst="rect">
            <a:avLst/>
          </a:prstGeom>
        </p:spPr>
      </p:pic>
      <p:pic>
        <p:nvPicPr>
          <p:cNvPr id="4" name="Picture 2"/>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7147264"/>
            <a:ext cx="914400" cy="99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851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312" rtl="0" eaLnBrk="1" latinLnBrk="0" hangingPunct="1">
        <a:spcBef>
          <a:spcPct val="0"/>
        </a:spcBef>
        <a:buNone/>
        <a:defRPr sz="4600" kern="1200">
          <a:solidFill>
            <a:schemeClr val="tx1"/>
          </a:solidFill>
          <a:latin typeface="+mj-lt"/>
          <a:ea typeface="+mj-ea"/>
          <a:cs typeface="+mj-cs"/>
        </a:defRPr>
      </a:lvl1pPr>
    </p:titleStyle>
    <p:bodyStyle>
      <a:lvl1pPr marL="342120" indent="-342120" algn="l" defTabSz="912312"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1pPr>
      <a:lvl2pPr marL="741234" indent="-285084" algn="l" defTabSz="91231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40374" indent="-228077" algn="l" defTabSz="9123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520" indent="-228077" algn="l" defTabSz="9123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676" indent="-228077" algn="l" defTabSz="9123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822" indent="-228077" algn="l" defTabSz="9123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967" indent="-228077" algn="l" defTabSz="9123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1122" indent="-228077" algn="l" defTabSz="9123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7250" indent="-228077" algn="l" defTabSz="9123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312" rtl="0" eaLnBrk="1" latinLnBrk="0" hangingPunct="1">
        <a:defRPr sz="1900" kern="1200">
          <a:solidFill>
            <a:schemeClr val="tx1"/>
          </a:solidFill>
          <a:latin typeface="+mn-lt"/>
          <a:ea typeface="+mn-ea"/>
          <a:cs typeface="+mn-cs"/>
        </a:defRPr>
      </a:lvl1pPr>
      <a:lvl2pPr marL="456156" algn="l" defTabSz="912312" rtl="0" eaLnBrk="1" latinLnBrk="0" hangingPunct="1">
        <a:defRPr sz="1900" kern="1200">
          <a:solidFill>
            <a:schemeClr val="tx1"/>
          </a:solidFill>
          <a:latin typeface="+mn-lt"/>
          <a:ea typeface="+mn-ea"/>
          <a:cs typeface="+mn-cs"/>
        </a:defRPr>
      </a:lvl2pPr>
      <a:lvl3pPr marL="912312" algn="l" defTabSz="912312" rtl="0" eaLnBrk="1" latinLnBrk="0" hangingPunct="1">
        <a:defRPr sz="1900" kern="1200">
          <a:solidFill>
            <a:schemeClr val="tx1"/>
          </a:solidFill>
          <a:latin typeface="+mn-lt"/>
          <a:ea typeface="+mn-ea"/>
          <a:cs typeface="+mn-cs"/>
        </a:defRPr>
      </a:lvl3pPr>
      <a:lvl4pPr marL="1368461" algn="l" defTabSz="912312" rtl="0" eaLnBrk="1" latinLnBrk="0" hangingPunct="1">
        <a:defRPr sz="1900" kern="1200">
          <a:solidFill>
            <a:schemeClr val="tx1"/>
          </a:solidFill>
          <a:latin typeface="+mn-lt"/>
          <a:ea typeface="+mn-ea"/>
          <a:cs typeface="+mn-cs"/>
        </a:defRPr>
      </a:lvl4pPr>
      <a:lvl5pPr marL="1824598" algn="l" defTabSz="912312" rtl="0" eaLnBrk="1" latinLnBrk="0" hangingPunct="1">
        <a:defRPr sz="1900" kern="1200">
          <a:solidFill>
            <a:schemeClr val="tx1"/>
          </a:solidFill>
          <a:latin typeface="+mn-lt"/>
          <a:ea typeface="+mn-ea"/>
          <a:cs typeface="+mn-cs"/>
        </a:defRPr>
      </a:lvl5pPr>
      <a:lvl6pPr marL="2280746" algn="l" defTabSz="912312" rtl="0" eaLnBrk="1" latinLnBrk="0" hangingPunct="1">
        <a:defRPr sz="1900" kern="1200">
          <a:solidFill>
            <a:schemeClr val="tx1"/>
          </a:solidFill>
          <a:latin typeface="+mn-lt"/>
          <a:ea typeface="+mn-ea"/>
          <a:cs typeface="+mn-cs"/>
        </a:defRPr>
      </a:lvl6pPr>
      <a:lvl7pPr marL="2736899" algn="l" defTabSz="912312" rtl="0" eaLnBrk="1" latinLnBrk="0" hangingPunct="1">
        <a:defRPr sz="1900" kern="1200">
          <a:solidFill>
            <a:schemeClr val="tx1"/>
          </a:solidFill>
          <a:latin typeface="+mn-lt"/>
          <a:ea typeface="+mn-ea"/>
          <a:cs typeface="+mn-cs"/>
        </a:defRPr>
      </a:lvl7pPr>
      <a:lvl8pPr marL="3193048" algn="l" defTabSz="912312" rtl="0" eaLnBrk="1" latinLnBrk="0" hangingPunct="1">
        <a:defRPr sz="1900" kern="1200">
          <a:solidFill>
            <a:schemeClr val="tx1"/>
          </a:solidFill>
          <a:latin typeface="+mn-lt"/>
          <a:ea typeface="+mn-ea"/>
          <a:cs typeface="+mn-cs"/>
        </a:defRPr>
      </a:lvl8pPr>
      <a:lvl9pPr marL="3649194" algn="l" defTabSz="91231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699" y="40006"/>
            <a:ext cx="13774421" cy="4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423" tIns="65210" rIns="130423" bIns="6521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78465" y="1304926"/>
            <a:ext cx="13208000" cy="610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423" tIns="65210" rIns="130423" bIns="6521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00" name="Rectangle 4"/>
          <p:cNvSpPr>
            <a:spLocks noGrp="1" noChangeArrowheads="1"/>
          </p:cNvSpPr>
          <p:nvPr>
            <p:ph type="sldNum" sz="quarter" idx="4"/>
          </p:nvPr>
        </p:nvSpPr>
        <p:spPr bwMode="auto">
          <a:xfrm>
            <a:off x="6588762" y="7793356"/>
            <a:ext cx="1437640" cy="392430"/>
          </a:xfrm>
          <a:prstGeom prst="rect">
            <a:avLst/>
          </a:prstGeom>
          <a:noFill/>
          <a:ln>
            <a:noFill/>
          </a:ln>
          <a:extLst/>
        </p:spPr>
        <p:txBody>
          <a:bodyPr vert="horz" wrap="square" lIns="145313" tIns="72658" rIns="145313" bIns="72658" numCol="1" anchor="t" anchorCtr="0" compatLnSpc="1">
            <a:prstTxWarp prst="textNoShape">
              <a:avLst/>
            </a:prstTxWarp>
          </a:bodyPr>
          <a:lstStyle>
            <a:lvl1pPr algn="ctr">
              <a:defRPr sz="1400">
                <a:solidFill>
                  <a:srgbClr val="A9B089"/>
                </a:solidFill>
                <a:latin typeface="Verdana" panose="020B0604030504040204" pitchFamily="34" charset="0"/>
                <a:ea typeface="MS PGothic" panose="020B0600070205080204" pitchFamily="34" charset="-128"/>
                <a:cs typeface="Verdana" panose="020B0604030504040204" pitchFamily="34" charset="0"/>
              </a:defRPr>
            </a:lvl1pPr>
          </a:lstStyle>
          <a:p>
            <a:pPr defTabSz="913452" eaLnBrk="0" fontAlgn="base" hangingPunct="0">
              <a:spcBef>
                <a:spcPct val="0"/>
              </a:spcBef>
              <a:spcAft>
                <a:spcPct val="0"/>
              </a:spcAft>
              <a:defRPr/>
            </a:pPr>
            <a:fld id="{CEF17A69-A566-4A26-8EF1-B9091DDAF2A4}" type="slidenum">
              <a:rPr lang="en-US" altLang="en-US" smtClean="0"/>
              <a:pPr defTabSz="913452" eaLnBrk="0" fontAlgn="base" hangingPunct="0">
                <a:spcBef>
                  <a:spcPct val="0"/>
                </a:spcBef>
                <a:spcAft>
                  <a:spcPct val="0"/>
                </a:spcAft>
                <a:defRPr/>
              </a:pPr>
              <a:t>‹#›</a:t>
            </a:fld>
            <a:endParaRPr lang="en-US" altLang="en-US" dirty="0"/>
          </a:p>
        </p:txBody>
      </p:sp>
      <p:sp>
        <p:nvSpPr>
          <p:cNvPr id="1029" name="Line 7"/>
          <p:cNvSpPr>
            <a:spLocks noChangeShapeType="1"/>
          </p:cNvSpPr>
          <p:nvPr/>
        </p:nvSpPr>
        <p:spPr bwMode="auto">
          <a:xfrm>
            <a:off x="-12701" y="7696200"/>
            <a:ext cx="14643101" cy="0"/>
          </a:xfrm>
          <a:prstGeom prst="line">
            <a:avLst/>
          </a:prstGeom>
          <a:noFill/>
          <a:ln w="25400" algn="ctr">
            <a:solidFill>
              <a:srgbClr val="A9B089"/>
            </a:solidFill>
            <a:round/>
            <a:headEnd/>
            <a:tailEnd/>
          </a:ln>
          <a:extLst>
            <a:ext uri="{909E8E84-426E-40DD-AFC4-6F175D3DCCD1}">
              <a14:hiddenFill xmlns:a14="http://schemas.microsoft.com/office/drawing/2010/main">
                <a:noFill/>
              </a14:hiddenFill>
            </a:ext>
          </a:extLst>
        </p:spPr>
        <p:txBody>
          <a:bodyPr wrap="none" lIns="145366" tIns="72683" rIns="145366" bIns="72683" anchor="ctr"/>
          <a:lstStyle/>
          <a:p>
            <a:pPr defTabSz="913452" eaLnBrk="0" fontAlgn="base" hangingPunct="0">
              <a:spcBef>
                <a:spcPct val="0"/>
              </a:spcBef>
              <a:spcAft>
                <a:spcPct val="0"/>
              </a:spcAft>
            </a:pPr>
            <a:endParaRPr lang="en-US" sz="1900" dirty="0">
              <a:solidFill>
                <a:srgbClr val="000000"/>
              </a:solidFill>
              <a:latin typeface="Arial" panose="020B0604020202020204" pitchFamily="34" charset="0"/>
              <a:cs typeface="Arial" panose="020B0604020202020204" pitchFamily="34" charset="0"/>
            </a:endParaRPr>
          </a:p>
        </p:txBody>
      </p:sp>
      <p:pic>
        <p:nvPicPr>
          <p:cNvPr id="1030" name="Picture 17" descr="WFS_foot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19181" y="7797166"/>
            <a:ext cx="3271520" cy="36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7"/>
          <p:cNvSpPr>
            <a:spLocks noChangeShapeType="1"/>
          </p:cNvSpPr>
          <p:nvPr/>
        </p:nvSpPr>
        <p:spPr bwMode="auto">
          <a:xfrm>
            <a:off x="-10160" y="523876"/>
            <a:ext cx="14640560" cy="0"/>
          </a:xfrm>
          <a:prstGeom prst="line">
            <a:avLst/>
          </a:prstGeom>
          <a:noFill/>
          <a:ln w="25400" algn="ctr">
            <a:solidFill>
              <a:srgbClr val="A9B089"/>
            </a:solidFill>
            <a:round/>
            <a:headEnd/>
            <a:tailEnd/>
          </a:ln>
          <a:extLst>
            <a:ext uri="{909E8E84-426E-40DD-AFC4-6F175D3DCCD1}">
              <a14:hiddenFill xmlns:a14="http://schemas.microsoft.com/office/drawing/2010/main">
                <a:noFill/>
              </a14:hiddenFill>
            </a:ext>
          </a:extLst>
        </p:spPr>
        <p:txBody>
          <a:bodyPr wrap="none" lIns="145366" tIns="72683" rIns="145366" bIns="72683" anchor="ctr"/>
          <a:lstStyle/>
          <a:p>
            <a:pPr defTabSz="913452" eaLnBrk="0" fontAlgn="base" hangingPunct="0">
              <a:spcBef>
                <a:spcPct val="0"/>
              </a:spcBef>
              <a:spcAft>
                <a:spcPct val="0"/>
              </a:spcAft>
            </a:pPr>
            <a:endParaRPr lang="en-US" sz="1900" dirty="0">
              <a:solidFill>
                <a:srgbClr val="000000"/>
              </a:solidFill>
              <a:latin typeface="Arial" panose="020B0604020202020204" pitchFamily="34" charset="0"/>
              <a:cs typeface="Arial" panose="020B0604020202020204" pitchFamily="34" charset="0"/>
            </a:endParaRPr>
          </a:p>
        </p:txBody>
      </p:sp>
      <p:sp>
        <p:nvSpPr>
          <p:cNvPr id="29702" name="Text Box 6"/>
          <p:cNvSpPr txBox="1">
            <a:spLocks noChangeArrowheads="1"/>
          </p:cNvSpPr>
          <p:nvPr/>
        </p:nvSpPr>
        <p:spPr bwMode="auto">
          <a:xfrm>
            <a:off x="2" y="7793357"/>
            <a:ext cx="6413501" cy="408484"/>
          </a:xfrm>
          <a:prstGeom prst="rect">
            <a:avLst/>
          </a:prstGeom>
          <a:noFill/>
          <a:ln>
            <a:noFill/>
          </a:ln>
          <a:extLst/>
        </p:spPr>
        <p:txBody>
          <a:bodyPr lIns="145313" tIns="72658" rIns="145313" bIns="72658">
            <a:spAutoFit/>
          </a:bodyPr>
          <a:lstStyle>
            <a:lvl1pPr>
              <a:defRPr>
                <a:solidFill>
                  <a:schemeClr val="tx1"/>
                </a:solidFill>
                <a:latin typeface="Arial" pitchFamily="34" charset="0"/>
              </a:defRPr>
            </a:lvl1pPr>
            <a:lvl2pPr marL="37917438" indent="-37460238">
              <a:defRPr>
                <a:solidFill>
                  <a:schemeClr val="tx1"/>
                </a:solidFill>
                <a:latin typeface="Arial" pitchFamily="34" charset="0"/>
              </a:defRPr>
            </a:lvl2pPr>
            <a:lvl3pPr>
              <a:defRPr>
                <a:solidFill>
                  <a:schemeClr val="tx1"/>
                </a:solidFill>
                <a:latin typeface="Arial" pitchFamily="34" charset="0"/>
              </a:defRPr>
            </a:lvl3pPr>
            <a:lvl4pPr marL="41481375" indent="-40109775">
              <a:defRPr>
                <a:solidFill>
                  <a:schemeClr val="tx1"/>
                </a:solidFill>
                <a:latin typeface="Arial" pitchFamily="34" charset="0"/>
              </a:defRPr>
            </a:lvl4pPr>
            <a:lvl5pPr marL="41938575" indent="-40109775">
              <a:defRPr>
                <a:solidFill>
                  <a:schemeClr val="tx1"/>
                </a:solidFill>
                <a:latin typeface="Arial" pitchFamily="34" charset="0"/>
              </a:defRPr>
            </a:lvl5pPr>
            <a:lvl6pPr marL="42395775" indent="-40109775" fontAlgn="base">
              <a:spcBef>
                <a:spcPct val="0"/>
              </a:spcBef>
              <a:spcAft>
                <a:spcPct val="0"/>
              </a:spcAft>
              <a:defRPr>
                <a:solidFill>
                  <a:schemeClr val="tx1"/>
                </a:solidFill>
                <a:latin typeface="Arial" pitchFamily="34" charset="0"/>
              </a:defRPr>
            </a:lvl6pPr>
            <a:lvl7pPr marL="42852975" indent="-40109775" fontAlgn="base">
              <a:spcBef>
                <a:spcPct val="0"/>
              </a:spcBef>
              <a:spcAft>
                <a:spcPct val="0"/>
              </a:spcAft>
              <a:defRPr>
                <a:solidFill>
                  <a:schemeClr val="tx1"/>
                </a:solidFill>
                <a:latin typeface="Arial" pitchFamily="34" charset="0"/>
              </a:defRPr>
            </a:lvl7pPr>
            <a:lvl8pPr marL="43310175" indent="-40109775" fontAlgn="base">
              <a:spcBef>
                <a:spcPct val="0"/>
              </a:spcBef>
              <a:spcAft>
                <a:spcPct val="0"/>
              </a:spcAft>
              <a:defRPr>
                <a:solidFill>
                  <a:schemeClr val="tx1"/>
                </a:solidFill>
                <a:latin typeface="Arial" pitchFamily="34" charset="0"/>
              </a:defRPr>
            </a:lvl8pPr>
            <a:lvl9pPr marL="43767375" indent="-40109775" fontAlgn="base">
              <a:spcBef>
                <a:spcPct val="0"/>
              </a:spcBef>
              <a:spcAft>
                <a:spcPct val="0"/>
              </a:spcAft>
              <a:defRPr>
                <a:solidFill>
                  <a:schemeClr val="tx1"/>
                </a:solidFill>
                <a:latin typeface="Arial" pitchFamily="34" charset="0"/>
              </a:defRPr>
            </a:lvl9pPr>
          </a:lstStyle>
          <a:p>
            <a:pPr defTabSz="913452" eaLnBrk="0" fontAlgn="base" hangingPunct="0">
              <a:spcBef>
                <a:spcPct val="50000"/>
              </a:spcBef>
              <a:spcAft>
                <a:spcPct val="0"/>
              </a:spcAft>
              <a:defRPr/>
            </a:pPr>
            <a:r>
              <a:rPr lang="en-US" sz="1700" dirty="0" smtClean="0">
                <a:solidFill>
                  <a:srgbClr val="5A5D62"/>
                </a:solidFill>
                <a:latin typeface="Georgia" pitchFamily="18" charset="0"/>
                <a:ea typeface="MS PGothic"/>
                <a:cs typeface="MS PGothic"/>
              </a:rPr>
              <a:t>Economics</a:t>
            </a:r>
          </a:p>
        </p:txBody>
      </p:sp>
    </p:spTree>
    <p:extLst>
      <p:ext uri="{BB962C8B-B14F-4D97-AF65-F5344CB8AC3E}">
        <p14:creationId xmlns:p14="http://schemas.microsoft.com/office/powerpoint/2010/main" val="24572858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300">
          <a:solidFill>
            <a:srgbClr val="BB0826"/>
          </a:solidFill>
          <a:latin typeface="+mj-lt"/>
          <a:ea typeface="+mj-ea"/>
          <a:cs typeface="+mj-cs"/>
        </a:defRPr>
      </a:lvl1pPr>
      <a:lvl2pPr algn="l" rtl="0" eaLnBrk="0" fontAlgn="base" hangingPunct="0">
        <a:spcBef>
          <a:spcPct val="0"/>
        </a:spcBef>
        <a:spcAft>
          <a:spcPct val="0"/>
        </a:spcAft>
        <a:defRPr sz="2300">
          <a:solidFill>
            <a:srgbClr val="BB0826"/>
          </a:solidFill>
          <a:latin typeface="Georgia" pitchFamily="18" charset="0"/>
        </a:defRPr>
      </a:lvl2pPr>
      <a:lvl3pPr algn="l" rtl="0" eaLnBrk="0" fontAlgn="base" hangingPunct="0">
        <a:spcBef>
          <a:spcPct val="0"/>
        </a:spcBef>
        <a:spcAft>
          <a:spcPct val="0"/>
        </a:spcAft>
        <a:defRPr sz="2300">
          <a:solidFill>
            <a:srgbClr val="BB0826"/>
          </a:solidFill>
          <a:latin typeface="Georgia" pitchFamily="18" charset="0"/>
        </a:defRPr>
      </a:lvl3pPr>
      <a:lvl4pPr algn="l" rtl="0" eaLnBrk="0" fontAlgn="base" hangingPunct="0">
        <a:spcBef>
          <a:spcPct val="0"/>
        </a:spcBef>
        <a:spcAft>
          <a:spcPct val="0"/>
        </a:spcAft>
        <a:defRPr sz="2300">
          <a:solidFill>
            <a:srgbClr val="BB0826"/>
          </a:solidFill>
          <a:latin typeface="Georgia" pitchFamily="18" charset="0"/>
        </a:defRPr>
      </a:lvl4pPr>
      <a:lvl5pPr algn="l" rtl="0" eaLnBrk="0" fontAlgn="base" hangingPunct="0">
        <a:spcBef>
          <a:spcPct val="0"/>
        </a:spcBef>
        <a:spcAft>
          <a:spcPct val="0"/>
        </a:spcAft>
        <a:defRPr sz="2300">
          <a:solidFill>
            <a:srgbClr val="BB0826"/>
          </a:solidFill>
          <a:latin typeface="Georgia" pitchFamily="18" charset="0"/>
        </a:defRPr>
      </a:lvl5pPr>
      <a:lvl6pPr marL="652428" algn="l" rtl="0" fontAlgn="base">
        <a:spcBef>
          <a:spcPct val="0"/>
        </a:spcBef>
        <a:spcAft>
          <a:spcPct val="0"/>
        </a:spcAft>
        <a:defRPr sz="2300">
          <a:solidFill>
            <a:srgbClr val="BB0826"/>
          </a:solidFill>
          <a:latin typeface="Georgia" pitchFamily="18" charset="0"/>
        </a:defRPr>
      </a:lvl6pPr>
      <a:lvl7pPr marL="1304844" algn="l" rtl="0" fontAlgn="base">
        <a:spcBef>
          <a:spcPct val="0"/>
        </a:spcBef>
        <a:spcAft>
          <a:spcPct val="0"/>
        </a:spcAft>
        <a:defRPr sz="2300">
          <a:solidFill>
            <a:srgbClr val="BB0826"/>
          </a:solidFill>
          <a:latin typeface="Georgia" pitchFamily="18" charset="0"/>
        </a:defRPr>
      </a:lvl7pPr>
      <a:lvl8pPr marL="1957284" algn="l" rtl="0" fontAlgn="base">
        <a:spcBef>
          <a:spcPct val="0"/>
        </a:spcBef>
        <a:spcAft>
          <a:spcPct val="0"/>
        </a:spcAft>
        <a:defRPr sz="2300">
          <a:solidFill>
            <a:srgbClr val="BB0826"/>
          </a:solidFill>
          <a:latin typeface="Georgia" pitchFamily="18" charset="0"/>
        </a:defRPr>
      </a:lvl8pPr>
      <a:lvl9pPr marL="2609700" algn="l" rtl="0" fontAlgn="base">
        <a:spcBef>
          <a:spcPct val="0"/>
        </a:spcBef>
        <a:spcAft>
          <a:spcPct val="0"/>
        </a:spcAft>
        <a:defRPr sz="2300">
          <a:solidFill>
            <a:srgbClr val="BB0826"/>
          </a:solidFill>
          <a:latin typeface="Georgia" pitchFamily="18" charset="0"/>
        </a:defRPr>
      </a:lvl9pPr>
    </p:titleStyle>
    <p:bodyStyle>
      <a:lvl1pPr marL="321700" indent="-321700" algn="l" rtl="0" eaLnBrk="0" fontAlgn="base" hangingPunct="0">
        <a:spcBef>
          <a:spcPct val="20000"/>
        </a:spcBef>
        <a:spcAft>
          <a:spcPct val="0"/>
        </a:spcAft>
        <a:buClr>
          <a:schemeClr val="tx1"/>
        </a:buClr>
        <a:buSzPct val="115000"/>
        <a:buFont typeface="Wingdings" panose="05000000000000000000" pitchFamily="2" charset="2"/>
        <a:buChar char="§"/>
        <a:defRPr sz="1700">
          <a:solidFill>
            <a:schemeClr val="tx1"/>
          </a:solidFill>
          <a:latin typeface="+mn-lt"/>
          <a:ea typeface="+mn-ea"/>
          <a:cs typeface="+mn-cs"/>
        </a:defRPr>
      </a:lvl1pPr>
      <a:lvl2pPr marL="652428" indent="-328478" algn="l" rtl="0" eaLnBrk="0" fontAlgn="base" hangingPunct="0">
        <a:spcBef>
          <a:spcPct val="20000"/>
        </a:spcBef>
        <a:spcAft>
          <a:spcPct val="0"/>
        </a:spcAft>
        <a:buClr>
          <a:schemeClr val="tx1"/>
        </a:buClr>
        <a:buSzPct val="115000"/>
        <a:buFont typeface="Wingdings" panose="05000000000000000000" pitchFamily="2" charset="2"/>
        <a:buChar char="§"/>
        <a:defRPr sz="1700">
          <a:solidFill>
            <a:schemeClr val="tx1"/>
          </a:solidFill>
          <a:latin typeface="+mn-lt"/>
        </a:defRPr>
      </a:lvl2pPr>
      <a:lvl3pPr marL="974107" indent="-319433" algn="l" rtl="0"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mn-lt"/>
        </a:defRPr>
      </a:lvl3pPr>
      <a:lvl4pPr marL="1270867" indent="-287694" algn="l" rtl="0"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mn-lt"/>
        </a:defRPr>
      </a:lvl4pPr>
      <a:lvl5pPr marL="1687698" indent="-253722" algn="l" rtl="0"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mn-lt"/>
        </a:defRPr>
      </a:lvl5pPr>
      <a:lvl6pPr marL="2340124" indent="-253722"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6pPr>
      <a:lvl7pPr marL="2992541" indent="-253722"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7pPr>
      <a:lvl8pPr marL="3644968" indent="-253722"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8pPr>
      <a:lvl9pPr marL="4297394" indent="-253722"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9pPr>
    </p:bodyStyle>
    <p:otherStyle>
      <a:defPPr>
        <a:defRPr lang="en-US"/>
      </a:defPPr>
      <a:lvl1pPr marL="0" algn="l" defTabSz="1304844" rtl="0" eaLnBrk="1" latinLnBrk="0" hangingPunct="1">
        <a:defRPr sz="2600" kern="1200">
          <a:solidFill>
            <a:schemeClr val="tx1"/>
          </a:solidFill>
          <a:latin typeface="+mn-lt"/>
          <a:ea typeface="+mn-ea"/>
          <a:cs typeface="+mn-cs"/>
        </a:defRPr>
      </a:lvl1pPr>
      <a:lvl2pPr marL="652428" algn="l" defTabSz="1304844" rtl="0" eaLnBrk="1" latinLnBrk="0" hangingPunct="1">
        <a:defRPr sz="2600" kern="1200">
          <a:solidFill>
            <a:schemeClr val="tx1"/>
          </a:solidFill>
          <a:latin typeface="+mn-lt"/>
          <a:ea typeface="+mn-ea"/>
          <a:cs typeface="+mn-cs"/>
        </a:defRPr>
      </a:lvl2pPr>
      <a:lvl3pPr marL="1304844" algn="l" defTabSz="1304844" rtl="0" eaLnBrk="1" latinLnBrk="0" hangingPunct="1">
        <a:defRPr sz="2600" kern="1200">
          <a:solidFill>
            <a:schemeClr val="tx1"/>
          </a:solidFill>
          <a:latin typeface="+mn-lt"/>
          <a:ea typeface="+mn-ea"/>
          <a:cs typeface="+mn-cs"/>
        </a:defRPr>
      </a:lvl3pPr>
      <a:lvl4pPr marL="1957284" algn="l" defTabSz="1304844" rtl="0" eaLnBrk="1" latinLnBrk="0" hangingPunct="1">
        <a:defRPr sz="2600" kern="1200">
          <a:solidFill>
            <a:schemeClr val="tx1"/>
          </a:solidFill>
          <a:latin typeface="+mn-lt"/>
          <a:ea typeface="+mn-ea"/>
          <a:cs typeface="+mn-cs"/>
        </a:defRPr>
      </a:lvl4pPr>
      <a:lvl5pPr marL="2609700" algn="l" defTabSz="1304844" rtl="0" eaLnBrk="1" latinLnBrk="0" hangingPunct="1">
        <a:defRPr sz="2600" kern="1200">
          <a:solidFill>
            <a:schemeClr val="tx1"/>
          </a:solidFill>
          <a:latin typeface="+mn-lt"/>
          <a:ea typeface="+mn-ea"/>
          <a:cs typeface="+mn-cs"/>
        </a:defRPr>
      </a:lvl5pPr>
      <a:lvl6pPr marL="3262124" algn="l" defTabSz="1304844" rtl="0" eaLnBrk="1" latinLnBrk="0" hangingPunct="1">
        <a:defRPr sz="2600" kern="1200">
          <a:solidFill>
            <a:schemeClr val="tx1"/>
          </a:solidFill>
          <a:latin typeface="+mn-lt"/>
          <a:ea typeface="+mn-ea"/>
          <a:cs typeface="+mn-cs"/>
        </a:defRPr>
      </a:lvl6pPr>
      <a:lvl7pPr marL="3914561" algn="l" defTabSz="1304844" rtl="0" eaLnBrk="1" latinLnBrk="0" hangingPunct="1">
        <a:defRPr sz="2600" kern="1200">
          <a:solidFill>
            <a:schemeClr val="tx1"/>
          </a:solidFill>
          <a:latin typeface="+mn-lt"/>
          <a:ea typeface="+mn-ea"/>
          <a:cs typeface="+mn-cs"/>
        </a:defRPr>
      </a:lvl7pPr>
      <a:lvl8pPr marL="4566968" algn="l" defTabSz="1304844" rtl="0" eaLnBrk="1" latinLnBrk="0" hangingPunct="1">
        <a:defRPr sz="2600" kern="1200">
          <a:solidFill>
            <a:schemeClr val="tx1"/>
          </a:solidFill>
          <a:latin typeface="+mn-lt"/>
          <a:ea typeface="+mn-ea"/>
          <a:cs typeface="+mn-cs"/>
        </a:defRPr>
      </a:lvl8pPr>
      <a:lvl9pPr marL="5219400" algn="l" defTabSz="1304844"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00" y="40006"/>
            <a:ext cx="13774421" cy="4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441" tIns="65219" rIns="130441" bIns="65219"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78465" y="1304926"/>
            <a:ext cx="13208000" cy="610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441" tIns="65219" rIns="130441" bIns="652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00" name="Rectangle 4"/>
          <p:cNvSpPr>
            <a:spLocks noGrp="1" noChangeArrowheads="1"/>
          </p:cNvSpPr>
          <p:nvPr>
            <p:ph type="sldNum" sz="quarter" idx="4"/>
          </p:nvPr>
        </p:nvSpPr>
        <p:spPr bwMode="auto">
          <a:xfrm>
            <a:off x="6588761" y="7793356"/>
            <a:ext cx="1437640" cy="392430"/>
          </a:xfrm>
          <a:prstGeom prst="rect">
            <a:avLst/>
          </a:prstGeom>
          <a:noFill/>
          <a:ln>
            <a:noFill/>
          </a:ln>
          <a:extLst/>
        </p:spPr>
        <p:txBody>
          <a:bodyPr vert="horz" wrap="square" lIns="145332" tIns="72667" rIns="145332" bIns="72667" numCol="1" anchor="t" anchorCtr="0" compatLnSpc="1">
            <a:prstTxWarp prst="textNoShape">
              <a:avLst/>
            </a:prstTxWarp>
          </a:bodyPr>
          <a:lstStyle>
            <a:lvl1pPr algn="ctr">
              <a:defRPr sz="1400">
                <a:solidFill>
                  <a:srgbClr val="A9B089"/>
                </a:solidFill>
                <a:latin typeface="Verdana" panose="020B0604030504040204" pitchFamily="34" charset="0"/>
                <a:ea typeface="MS PGothic" panose="020B0600070205080204" pitchFamily="34" charset="-128"/>
                <a:cs typeface="Verdana" panose="020B0604030504040204" pitchFamily="34" charset="0"/>
              </a:defRPr>
            </a:lvl1pPr>
          </a:lstStyle>
          <a:p>
            <a:pPr defTabSz="913572" eaLnBrk="0" fontAlgn="base" hangingPunct="0">
              <a:spcBef>
                <a:spcPct val="0"/>
              </a:spcBef>
              <a:spcAft>
                <a:spcPct val="0"/>
              </a:spcAft>
              <a:defRPr/>
            </a:pPr>
            <a:fld id="{CEF17A69-A566-4A26-8EF1-B9091DDAF2A4}" type="slidenum">
              <a:rPr lang="en-US" altLang="en-US" smtClean="0"/>
              <a:pPr defTabSz="913572" eaLnBrk="0" fontAlgn="base" hangingPunct="0">
                <a:spcBef>
                  <a:spcPct val="0"/>
                </a:spcBef>
                <a:spcAft>
                  <a:spcPct val="0"/>
                </a:spcAft>
                <a:defRPr/>
              </a:pPr>
              <a:t>‹#›</a:t>
            </a:fld>
            <a:endParaRPr lang="en-US" altLang="en-US" dirty="0"/>
          </a:p>
        </p:txBody>
      </p:sp>
      <p:sp>
        <p:nvSpPr>
          <p:cNvPr id="1029" name="Line 7"/>
          <p:cNvSpPr>
            <a:spLocks noChangeShapeType="1"/>
          </p:cNvSpPr>
          <p:nvPr/>
        </p:nvSpPr>
        <p:spPr bwMode="auto">
          <a:xfrm>
            <a:off x="-12701" y="7696200"/>
            <a:ext cx="14643101" cy="0"/>
          </a:xfrm>
          <a:prstGeom prst="line">
            <a:avLst/>
          </a:prstGeom>
          <a:noFill/>
          <a:ln w="25400" algn="ctr">
            <a:solidFill>
              <a:srgbClr val="A9B089"/>
            </a:solidFill>
            <a:round/>
            <a:headEnd/>
            <a:tailEnd/>
          </a:ln>
          <a:extLst>
            <a:ext uri="{909E8E84-426E-40DD-AFC4-6F175D3DCCD1}">
              <a14:hiddenFill xmlns:a14="http://schemas.microsoft.com/office/drawing/2010/main">
                <a:noFill/>
              </a14:hiddenFill>
            </a:ext>
          </a:extLst>
        </p:spPr>
        <p:txBody>
          <a:bodyPr wrap="none" lIns="145384" tIns="72692" rIns="145384" bIns="72692" anchor="ctr"/>
          <a:lstStyle/>
          <a:p>
            <a:pPr defTabSz="913572" eaLnBrk="0" fontAlgn="base" hangingPunct="0">
              <a:spcBef>
                <a:spcPct val="0"/>
              </a:spcBef>
              <a:spcAft>
                <a:spcPct val="0"/>
              </a:spcAft>
            </a:pPr>
            <a:endParaRPr lang="en-US" sz="1800" dirty="0">
              <a:solidFill>
                <a:srgbClr val="000000"/>
              </a:solidFill>
              <a:latin typeface="Arial" panose="020B0604020202020204" pitchFamily="34" charset="0"/>
              <a:cs typeface="Arial" panose="020B0604020202020204" pitchFamily="34" charset="0"/>
            </a:endParaRPr>
          </a:p>
        </p:txBody>
      </p:sp>
      <p:pic>
        <p:nvPicPr>
          <p:cNvPr id="1030" name="Picture 17" descr="WFS_foo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19181" y="7797166"/>
            <a:ext cx="3271520" cy="36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7"/>
          <p:cNvSpPr>
            <a:spLocks noChangeShapeType="1"/>
          </p:cNvSpPr>
          <p:nvPr/>
        </p:nvSpPr>
        <p:spPr bwMode="auto">
          <a:xfrm>
            <a:off x="-10160" y="523876"/>
            <a:ext cx="14640560" cy="0"/>
          </a:xfrm>
          <a:prstGeom prst="line">
            <a:avLst/>
          </a:prstGeom>
          <a:noFill/>
          <a:ln w="25400" algn="ctr">
            <a:solidFill>
              <a:srgbClr val="A9B089"/>
            </a:solidFill>
            <a:round/>
            <a:headEnd/>
            <a:tailEnd/>
          </a:ln>
          <a:extLst>
            <a:ext uri="{909E8E84-426E-40DD-AFC4-6F175D3DCCD1}">
              <a14:hiddenFill xmlns:a14="http://schemas.microsoft.com/office/drawing/2010/main">
                <a:noFill/>
              </a14:hiddenFill>
            </a:ext>
          </a:extLst>
        </p:spPr>
        <p:txBody>
          <a:bodyPr wrap="none" lIns="145384" tIns="72692" rIns="145384" bIns="72692" anchor="ctr"/>
          <a:lstStyle/>
          <a:p>
            <a:pPr defTabSz="913572" eaLnBrk="0" fontAlgn="base" hangingPunct="0">
              <a:spcBef>
                <a:spcPct val="0"/>
              </a:spcBef>
              <a:spcAft>
                <a:spcPct val="0"/>
              </a:spcAft>
            </a:pPr>
            <a:endParaRPr lang="en-US" sz="1800" dirty="0">
              <a:solidFill>
                <a:srgbClr val="000000"/>
              </a:solidFill>
              <a:latin typeface="Arial" panose="020B0604020202020204" pitchFamily="34" charset="0"/>
              <a:cs typeface="Arial" panose="020B0604020202020204" pitchFamily="34" charset="0"/>
            </a:endParaRPr>
          </a:p>
        </p:txBody>
      </p:sp>
      <p:sp>
        <p:nvSpPr>
          <p:cNvPr id="29702" name="Text Box 6"/>
          <p:cNvSpPr txBox="1">
            <a:spLocks noChangeArrowheads="1"/>
          </p:cNvSpPr>
          <p:nvPr/>
        </p:nvSpPr>
        <p:spPr bwMode="auto">
          <a:xfrm>
            <a:off x="1" y="7793357"/>
            <a:ext cx="6413501" cy="408502"/>
          </a:xfrm>
          <a:prstGeom prst="rect">
            <a:avLst/>
          </a:prstGeom>
          <a:noFill/>
          <a:ln>
            <a:noFill/>
          </a:ln>
          <a:extLst/>
        </p:spPr>
        <p:txBody>
          <a:bodyPr lIns="145332" tIns="72667" rIns="145332" bIns="72667">
            <a:spAutoFit/>
          </a:bodyPr>
          <a:lstStyle>
            <a:lvl1pPr>
              <a:defRPr>
                <a:solidFill>
                  <a:schemeClr val="tx1"/>
                </a:solidFill>
                <a:latin typeface="Arial" pitchFamily="34" charset="0"/>
              </a:defRPr>
            </a:lvl1pPr>
            <a:lvl2pPr marL="37917438" indent="-37460238">
              <a:defRPr>
                <a:solidFill>
                  <a:schemeClr val="tx1"/>
                </a:solidFill>
                <a:latin typeface="Arial" pitchFamily="34" charset="0"/>
              </a:defRPr>
            </a:lvl2pPr>
            <a:lvl3pPr>
              <a:defRPr>
                <a:solidFill>
                  <a:schemeClr val="tx1"/>
                </a:solidFill>
                <a:latin typeface="Arial" pitchFamily="34" charset="0"/>
              </a:defRPr>
            </a:lvl3pPr>
            <a:lvl4pPr marL="41481375" indent="-40109775">
              <a:defRPr>
                <a:solidFill>
                  <a:schemeClr val="tx1"/>
                </a:solidFill>
                <a:latin typeface="Arial" pitchFamily="34" charset="0"/>
              </a:defRPr>
            </a:lvl4pPr>
            <a:lvl5pPr marL="41938575" indent="-40109775">
              <a:defRPr>
                <a:solidFill>
                  <a:schemeClr val="tx1"/>
                </a:solidFill>
                <a:latin typeface="Arial" pitchFamily="34" charset="0"/>
              </a:defRPr>
            </a:lvl5pPr>
            <a:lvl6pPr marL="42395775" indent="-40109775" fontAlgn="base">
              <a:spcBef>
                <a:spcPct val="0"/>
              </a:spcBef>
              <a:spcAft>
                <a:spcPct val="0"/>
              </a:spcAft>
              <a:defRPr>
                <a:solidFill>
                  <a:schemeClr val="tx1"/>
                </a:solidFill>
                <a:latin typeface="Arial" pitchFamily="34" charset="0"/>
              </a:defRPr>
            </a:lvl6pPr>
            <a:lvl7pPr marL="42852975" indent="-40109775" fontAlgn="base">
              <a:spcBef>
                <a:spcPct val="0"/>
              </a:spcBef>
              <a:spcAft>
                <a:spcPct val="0"/>
              </a:spcAft>
              <a:defRPr>
                <a:solidFill>
                  <a:schemeClr val="tx1"/>
                </a:solidFill>
                <a:latin typeface="Arial" pitchFamily="34" charset="0"/>
              </a:defRPr>
            </a:lvl7pPr>
            <a:lvl8pPr marL="43310175" indent="-40109775" fontAlgn="base">
              <a:spcBef>
                <a:spcPct val="0"/>
              </a:spcBef>
              <a:spcAft>
                <a:spcPct val="0"/>
              </a:spcAft>
              <a:defRPr>
                <a:solidFill>
                  <a:schemeClr val="tx1"/>
                </a:solidFill>
                <a:latin typeface="Arial" pitchFamily="34" charset="0"/>
              </a:defRPr>
            </a:lvl8pPr>
            <a:lvl9pPr marL="43767375" indent="-40109775" fontAlgn="base">
              <a:spcBef>
                <a:spcPct val="0"/>
              </a:spcBef>
              <a:spcAft>
                <a:spcPct val="0"/>
              </a:spcAft>
              <a:defRPr>
                <a:solidFill>
                  <a:schemeClr val="tx1"/>
                </a:solidFill>
                <a:latin typeface="Arial" pitchFamily="34" charset="0"/>
              </a:defRPr>
            </a:lvl9pPr>
          </a:lstStyle>
          <a:p>
            <a:pPr defTabSz="913572" eaLnBrk="0" fontAlgn="base" hangingPunct="0">
              <a:spcBef>
                <a:spcPct val="50000"/>
              </a:spcBef>
              <a:spcAft>
                <a:spcPct val="0"/>
              </a:spcAft>
              <a:defRPr/>
            </a:pPr>
            <a:r>
              <a:rPr lang="en-US" sz="1700" dirty="0" smtClean="0">
                <a:solidFill>
                  <a:srgbClr val="5A5D62"/>
                </a:solidFill>
                <a:latin typeface="Georgia" pitchFamily="18" charset="0"/>
                <a:ea typeface="MS PGothic"/>
                <a:cs typeface="MS PGothic"/>
              </a:rPr>
              <a:t>Economics</a:t>
            </a:r>
          </a:p>
        </p:txBody>
      </p:sp>
    </p:spTree>
    <p:extLst>
      <p:ext uri="{BB962C8B-B14F-4D97-AF65-F5344CB8AC3E}">
        <p14:creationId xmlns:p14="http://schemas.microsoft.com/office/powerpoint/2010/main" val="14955825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300">
          <a:solidFill>
            <a:srgbClr val="BB0826"/>
          </a:solidFill>
          <a:latin typeface="+mj-lt"/>
          <a:ea typeface="+mj-ea"/>
          <a:cs typeface="+mj-cs"/>
        </a:defRPr>
      </a:lvl1pPr>
      <a:lvl2pPr algn="l" rtl="0" eaLnBrk="0" fontAlgn="base" hangingPunct="0">
        <a:spcBef>
          <a:spcPct val="0"/>
        </a:spcBef>
        <a:spcAft>
          <a:spcPct val="0"/>
        </a:spcAft>
        <a:defRPr sz="2300">
          <a:solidFill>
            <a:srgbClr val="BB0826"/>
          </a:solidFill>
          <a:latin typeface="Georgia" pitchFamily="18" charset="0"/>
        </a:defRPr>
      </a:lvl2pPr>
      <a:lvl3pPr algn="l" rtl="0" eaLnBrk="0" fontAlgn="base" hangingPunct="0">
        <a:spcBef>
          <a:spcPct val="0"/>
        </a:spcBef>
        <a:spcAft>
          <a:spcPct val="0"/>
        </a:spcAft>
        <a:defRPr sz="2300">
          <a:solidFill>
            <a:srgbClr val="BB0826"/>
          </a:solidFill>
          <a:latin typeface="Georgia" pitchFamily="18" charset="0"/>
        </a:defRPr>
      </a:lvl3pPr>
      <a:lvl4pPr algn="l" rtl="0" eaLnBrk="0" fontAlgn="base" hangingPunct="0">
        <a:spcBef>
          <a:spcPct val="0"/>
        </a:spcBef>
        <a:spcAft>
          <a:spcPct val="0"/>
        </a:spcAft>
        <a:defRPr sz="2300">
          <a:solidFill>
            <a:srgbClr val="BB0826"/>
          </a:solidFill>
          <a:latin typeface="Georgia" pitchFamily="18" charset="0"/>
        </a:defRPr>
      </a:lvl4pPr>
      <a:lvl5pPr algn="l" rtl="0" eaLnBrk="0" fontAlgn="base" hangingPunct="0">
        <a:spcBef>
          <a:spcPct val="0"/>
        </a:spcBef>
        <a:spcAft>
          <a:spcPct val="0"/>
        </a:spcAft>
        <a:defRPr sz="2300">
          <a:solidFill>
            <a:srgbClr val="BB0826"/>
          </a:solidFill>
          <a:latin typeface="Georgia" pitchFamily="18" charset="0"/>
        </a:defRPr>
      </a:lvl5pPr>
      <a:lvl6pPr marL="652512" algn="l" rtl="0" fontAlgn="base">
        <a:spcBef>
          <a:spcPct val="0"/>
        </a:spcBef>
        <a:spcAft>
          <a:spcPct val="0"/>
        </a:spcAft>
        <a:defRPr sz="2300">
          <a:solidFill>
            <a:srgbClr val="BB0826"/>
          </a:solidFill>
          <a:latin typeface="Georgia" pitchFamily="18" charset="0"/>
        </a:defRPr>
      </a:lvl6pPr>
      <a:lvl7pPr marL="1305013" algn="l" rtl="0" fontAlgn="base">
        <a:spcBef>
          <a:spcPct val="0"/>
        </a:spcBef>
        <a:spcAft>
          <a:spcPct val="0"/>
        </a:spcAft>
        <a:defRPr sz="2300">
          <a:solidFill>
            <a:srgbClr val="BB0826"/>
          </a:solidFill>
          <a:latin typeface="Georgia" pitchFamily="18" charset="0"/>
        </a:defRPr>
      </a:lvl7pPr>
      <a:lvl8pPr marL="1957537" algn="l" rtl="0" fontAlgn="base">
        <a:spcBef>
          <a:spcPct val="0"/>
        </a:spcBef>
        <a:spcAft>
          <a:spcPct val="0"/>
        </a:spcAft>
        <a:defRPr sz="2300">
          <a:solidFill>
            <a:srgbClr val="BB0826"/>
          </a:solidFill>
          <a:latin typeface="Georgia" pitchFamily="18" charset="0"/>
        </a:defRPr>
      </a:lvl8pPr>
      <a:lvl9pPr marL="2610040" algn="l" rtl="0" fontAlgn="base">
        <a:spcBef>
          <a:spcPct val="0"/>
        </a:spcBef>
        <a:spcAft>
          <a:spcPct val="0"/>
        </a:spcAft>
        <a:defRPr sz="2300">
          <a:solidFill>
            <a:srgbClr val="BB0826"/>
          </a:solidFill>
          <a:latin typeface="Georgia" pitchFamily="18" charset="0"/>
        </a:defRPr>
      </a:lvl9pPr>
    </p:titleStyle>
    <p:bodyStyle>
      <a:lvl1pPr marL="321742" indent="-321742" algn="l" rtl="0" eaLnBrk="0" fontAlgn="base" hangingPunct="0">
        <a:spcBef>
          <a:spcPct val="20000"/>
        </a:spcBef>
        <a:spcAft>
          <a:spcPct val="0"/>
        </a:spcAft>
        <a:buClr>
          <a:schemeClr val="tx1"/>
        </a:buClr>
        <a:buSzPct val="115000"/>
        <a:buFont typeface="Wingdings" panose="05000000000000000000" pitchFamily="2" charset="2"/>
        <a:buChar char="§"/>
        <a:defRPr sz="1700">
          <a:solidFill>
            <a:schemeClr val="tx1"/>
          </a:solidFill>
          <a:latin typeface="+mn-lt"/>
          <a:ea typeface="+mn-ea"/>
          <a:cs typeface="+mn-cs"/>
        </a:defRPr>
      </a:lvl1pPr>
      <a:lvl2pPr marL="652512" indent="-328520" algn="l" rtl="0" eaLnBrk="0" fontAlgn="base" hangingPunct="0">
        <a:spcBef>
          <a:spcPct val="20000"/>
        </a:spcBef>
        <a:spcAft>
          <a:spcPct val="0"/>
        </a:spcAft>
        <a:buClr>
          <a:schemeClr val="tx1"/>
        </a:buClr>
        <a:buSzPct val="115000"/>
        <a:buFont typeface="Wingdings" panose="05000000000000000000" pitchFamily="2" charset="2"/>
        <a:buChar char="§"/>
        <a:defRPr sz="1700">
          <a:solidFill>
            <a:schemeClr val="tx1"/>
          </a:solidFill>
          <a:latin typeface="+mn-lt"/>
        </a:defRPr>
      </a:lvl2pPr>
      <a:lvl3pPr marL="974233" indent="-319475" algn="l" rtl="0"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mn-lt"/>
        </a:defRPr>
      </a:lvl3pPr>
      <a:lvl4pPr marL="1271032" indent="-287730" algn="l" rtl="0"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mn-lt"/>
        </a:defRPr>
      </a:lvl4pPr>
      <a:lvl5pPr marL="1687918" indent="-253756" algn="l" rtl="0"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mn-lt"/>
        </a:defRPr>
      </a:lvl5pPr>
      <a:lvl6pPr marL="2340427" indent="-253756"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6pPr>
      <a:lvl7pPr marL="2992931" indent="-253756"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7pPr>
      <a:lvl8pPr marL="3645442" indent="-253756"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8pPr>
      <a:lvl9pPr marL="4297954" indent="-253756" algn="l" rtl="0" fontAlgn="base">
        <a:spcBef>
          <a:spcPct val="20000"/>
        </a:spcBef>
        <a:spcAft>
          <a:spcPct val="0"/>
        </a:spcAft>
        <a:buClr>
          <a:schemeClr val="tx1"/>
        </a:buClr>
        <a:buSzPct val="115000"/>
        <a:buFont typeface="Wingdings" pitchFamily="2" charset="2"/>
        <a:buChar char="§"/>
        <a:defRPr sz="1400">
          <a:solidFill>
            <a:schemeClr val="tx1"/>
          </a:solidFill>
          <a:latin typeface="+mn-lt"/>
        </a:defRPr>
      </a:lvl9pPr>
    </p:bodyStyle>
    <p:otherStyle>
      <a:defPPr>
        <a:defRPr lang="en-US"/>
      </a:defPPr>
      <a:lvl1pPr marL="0" algn="l" defTabSz="1305013" rtl="0" eaLnBrk="1" latinLnBrk="0" hangingPunct="1">
        <a:defRPr sz="2600" kern="1200">
          <a:solidFill>
            <a:schemeClr val="tx1"/>
          </a:solidFill>
          <a:latin typeface="+mn-lt"/>
          <a:ea typeface="+mn-ea"/>
          <a:cs typeface="+mn-cs"/>
        </a:defRPr>
      </a:lvl1pPr>
      <a:lvl2pPr marL="652512" algn="l" defTabSz="1305013" rtl="0" eaLnBrk="1" latinLnBrk="0" hangingPunct="1">
        <a:defRPr sz="2600" kern="1200">
          <a:solidFill>
            <a:schemeClr val="tx1"/>
          </a:solidFill>
          <a:latin typeface="+mn-lt"/>
          <a:ea typeface="+mn-ea"/>
          <a:cs typeface="+mn-cs"/>
        </a:defRPr>
      </a:lvl2pPr>
      <a:lvl3pPr marL="1305013" algn="l" defTabSz="1305013" rtl="0" eaLnBrk="1" latinLnBrk="0" hangingPunct="1">
        <a:defRPr sz="2600" kern="1200">
          <a:solidFill>
            <a:schemeClr val="tx1"/>
          </a:solidFill>
          <a:latin typeface="+mn-lt"/>
          <a:ea typeface="+mn-ea"/>
          <a:cs typeface="+mn-cs"/>
        </a:defRPr>
      </a:lvl3pPr>
      <a:lvl4pPr marL="1957537" algn="l" defTabSz="1305013" rtl="0" eaLnBrk="1" latinLnBrk="0" hangingPunct="1">
        <a:defRPr sz="2600" kern="1200">
          <a:solidFill>
            <a:schemeClr val="tx1"/>
          </a:solidFill>
          <a:latin typeface="+mn-lt"/>
          <a:ea typeface="+mn-ea"/>
          <a:cs typeface="+mn-cs"/>
        </a:defRPr>
      </a:lvl4pPr>
      <a:lvl5pPr marL="2610040" algn="l" defTabSz="1305013" rtl="0" eaLnBrk="1" latinLnBrk="0" hangingPunct="1">
        <a:defRPr sz="2600" kern="1200">
          <a:solidFill>
            <a:schemeClr val="tx1"/>
          </a:solidFill>
          <a:latin typeface="+mn-lt"/>
          <a:ea typeface="+mn-ea"/>
          <a:cs typeface="+mn-cs"/>
        </a:defRPr>
      </a:lvl5pPr>
      <a:lvl6pPr marL="3262549" algn="l" defTabSz="1305013" rtl="0" eaLnBrk="1" latinLnBrk="0" hangingPunct="1">
        <a:defRPr sz="2600" kern="1200">
          <a:solidFill>
            <a:schemeClr val="tx1"/>
          </a:solidFill>
          <a:latin typeface="+mn-lt"/>
          <a:ea typeface="+mn-ea"/>
          <a:cs typeface="+mn-cs"/>
        </a:defRPr>
      </a:lvl6pPr>
      <a:lvl7pPr marL="3915071" algn="l" defTabSz="1305013" rtl="0" eaLnBrk="1" latinLnBrk="0" hangingPunct="1">
        <a:defRPr sz="2600" kern="1200">
          <a:solidFill>
            <a:schemeClr val="tx1"/>
          </a:solidFill>
          <a:latin typeface="+mn-lt"/>
          <a:ea typeface="+mn-ea"/>
          <a:cs typeface="+mn-cs"/>
        </a:defRPr>
      </a:lvl7pPr>
      <a:lvl8pPr marL="4567562" algn="l" defTabSz="1305013" rtl="0" eaLnBrk="1" latinLnBrk="0" hangingPunct="1">
        <a:defRPr sz="2600" kern="1200">
          <a:solidFill>
            <a:schemeClr val="tx1"/>
          </a:solidFill>
          <a:latin typeface="+mn-lt"/>
          <a:ea typeface="+mn-ea"/>
          <a:cs typeface="+mn-cs"/>
        </a:defRPr>
      </a:lvl8pPr>
      <a:lvl9pPr marL="5220079" algn="l" defTabSz="1305013"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82149D-18E6-4ED9-869C-F010D1067110}"/>
              </a:ext>
            </a:extLst>
          </p:cNvPr>
          <p:cNvSpPr>
            <a:spLocks noGrp="1"/>
          </p:cNvSpPr>
          <p:nvPr>
            <p:ph type="title"/>
          </p:nvPr>
        </p:nvSpPr>
        <p:spPr>
          <a:xfrm>
            <a:off x="1005840" y="438150"/>
            <a:ext cx="12618720" cy="1590676"/>
          </a:xfrm>
          <a:prstGeom prst="rect">
            <a:avLst/>
          </a:prstGeom>
        </p:spPr>
        <p:txBody>
          <a:bodyPr vert="horz" lIns="109664" tIns="54836" rIns="109664" bIns="54836"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410C773-A33E-42AA-BDCF-F2A545ECEEE2}"/>
              </a:ext>
            </a:extLst>
          </p:cNvPr>
          <p:cNvSpPr>
            <a:spLocks noGrp="1"/>
          </p:cNvSpPr>
          <p:nvPr>
            <p:ph type="body" idx="1"/>
          </p:nvPr>
        </p:nvSpPr>
        <p:spPr>
          <a:xfrm>
            <a:off x="1005840" y="2190767"/>
            <a:ext cx="12618720" cy="5221607"/>
          </a:xfrm>
          <a:prstGeom prst="rect">
            <a:avLst/>
          </a:prstGeom>
        </p:spPr>
        <p:txBody>
          <a:bodyPr vert="horz" lIns="109664" tIns="54836" rIns="109664" bIns="5483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E7C02D-1D0B-48D7-A6EF-86D7E20D6919}"/>
              </a:ext>
            </a:extLst>
          </p:cNvPr>
          <p:cNvSpPr>
            <a:spLocks noGrp="1"/>
          </p:cNvSpPr>
          <p:nvPr>
            <p:ph type="dt" sz="half" idx="2"/>
          </p:nvPr>
        </p:nvSpPr>
        <p:spPr>
          <a:xfrm>
            <a:off x="1005840" y="7627624"/>
            <a:ext cx="3291840" cy="438150"/>
          </a:xfrm>
          <a:prstGeom prst="rect">
            <a:avLst/>
          </a:prstGeom>
        </p:spPr>
        <p:txBody>
          <a:bodyPr vert="horz" lIns="109664" tIns="54836" rIns="109664" bIns="54836" rtlCol="0" anchor="ctr"/>
          <a:lstStyle>
            <a:lvl1pPr algn="l">
              <a:defRPr sz="1400">
                <a:solidFill>
                  <a:schemeClr val="tx1">
                    <a:tint val="75000"/>
                  </a:schemeClr>
                </a:solidFill>
              </a:defRPr>
            </a:lvl1pPr>
          </a:lstStyle>
          <a:p>
            <a:pPr defTabSz="1096664"/>
            <a:fld id="{A1CB57A2-8290-4E35-9E4C-975D69703A1F}" type="datetimeFigureOut">
              <a:rPr lang="en-US" smtClean="0">
                <a:solidFill>
                  <a:prstClr val="black">
                    <a:tint val="75000"/>
                  </a:prstClr>
                </a:solidFill>
              </a:rPr>
              <a:pPr defTabSz="1096664"/>
              <a:t>1/29/2020</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17E99E49-236F-4DE7-A102-98EEE8C0A488}"/>
              </a:ext>
            </a:extLst>
          </p:cNvPr>
          <p:cNvSpPr>
            <a:spLocks noGrp="1"/>
          </p:cNvSpPr>
          <p:nvPr>
            <p:ph type="ftr" sz="quarter" idx="3"/>
          </p:nvPr>
        </p:nvSpPr>
        <p:spPr>
          <a:xfrm>
            <a:off x="4846320" y="7627624"/>
            <a:ext cx="4937760" cy="438150"/>
          </a:xfrm>
          <a:prstGeom prst="rect">
            <a:avLst/>
          </a:prstGeom>
        </p:spPr>
        <p:txBody>
          <a:bodyPr vert="horz" lIns="109664" tIns="54836" rIns="109664" bIns="54836" rtlCol="0" anchor="ctr"/>
          <a:lstStyle>
            <a:lvl1pPr algn="ctr">
              <a:defRPr sz="1400">
                <a:solidFill>
                  <a:schemeClr val="tx1">
                    <a:tint val="75000"/>
                  </a:schemeClr>
                </a:solidFill>
              </a:defRPr>
            </a:lvl1pPr>
          </a:lstStyle>
          <a:p>
            <a:pPr defTabSz="1096664"/>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E61E7123-63A7-4381-B9BA-60C030140C1C}"/>
              </a:ext>
            </a:extLst>
          </p:cNvPr>
          <p:cNvSpPr>
            <a:spLocks noGrp="1"/>
          </p:cNvSpPr>
          <p:nvPr>
            <p:ph type="sldNum" sz="quarter" idx="4"/>
          </p:nvPr>
        </p:nvSpPr>
        <p:spPr>
          <a:xfrm>
            <a:off x="10332720" y="7627624"/>
            <a:ext cx="3291840" cy="438150"/>
          </a:xfrm>
          <a:prstGeom prst="rect">
            <a:avLst/>
          </a:prstGeom>
        </p:spPr>
        <p:txBody>
          <a:bodyPr vert="horz" lIns="109664" tIns="54836" rIns="109664" bIns="54836" rtlCol="0" anchor="ctr"/>
          <a:lstStyle>
            <a:lvl1pPr algn="r">
              <a:defRPr sz="1400">
                <a:solidFill>
                  <a:schemeClr val="tx1">
                    <a:tint val="75000"/>
                  </a:schemeClr>
                </a:solidFill>
              </a:defRPr>
            </a:lvl1pPr>
          </a:lstStyle>
          <a:p>
            <a:pPr defTabSz="1096664"/>
            <a:fld id="{DCFEE1DF-AE86-44D9-B3D7-72D487500B05}" type="slidenum">
              <a:rPr lang="en-US" smtClean="0">
                <a:solidFill>
                  <a:prstClr val="black">
                    <a:tint val="75000"/>
                  </a:prstClr>
                </a:solidFill>
              </a:rPr>
              <a:pPr defTabSz="1096664"/>
              <a:t>‹#›</a:t>
            </a:fld>
            <a:endParaRPr lang="en-US" dirty="0">
              <a:solidFill>
                <a:prstClr val="black">
                  <a:tint val="75000"/>
                </a:prstClr>
              </a:solidFill>
            </a:endParaRPr>
          </a:p>
        </p:txBody>
      </p:sp>
    </p:spTree>
    <p:extLst>
      <p:ext uri="{BB962C8B-B14F-4D97-AF65-F5344CB8AC3E}">
        <p14:creationId xmlns:p14="http://schemas.microsoft.com/office/powerpoint/2010/main" val="26712187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1096636"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162" indent="-274162" algn="l" defTabSz="1096636"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478" indent="-274162" algn="l" defTabSz="1096636"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0806" indent="-274162" algn="l" defTabSz="10966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9117" indent="-274162" algn="l" defTabSz="10966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7433" indent="-274162" algn="l" defTabSz="10966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5761" indent="-274162" algn="l" defTabSz="10966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4073" indent="-274162" algn="l" defTabSz="10966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2395" indent="-274162" algn="l" defTabSz="10966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0720" indent="-274162" algn="l" defTabSz="10966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6636" rtl="0" eaLnBrk="1" latinLnBrk="0" hangingPunct="1">
        <a:defRPr sz="2200" kern="1200">
          <a:solidFill>
            <a:schemeClr val="tx1"/>
          </a:solidFill>
          <a:latin typeface="+mn-lt"/>
          <a:ea typeface="+mn-ea"/>
          <a:cs typeface="+mn-cs"/>
        </a:defRPr>
      </a:lvl1pPr>
      <a:lvl2pPr marL="548320" algn="l" defTabSz="1096636" rtl="0" eaLnBrk="1" latinLnBrk="0" hangingPunct="1">
        <a:defRPr sz="2200" kern="1200">
          <a:solidFill>
            <a:schemeClr val="tx1"/>
          </a:solidFill>
          <a:latin typeface="+mn-lt"/>
          <a:ea typeface="+mn-ea"/>
          <a:cs typeface="+mn-cs"/>
        </a:defRPr>
      </a:lvl2pPr>
      <a:lvl3pPr marL="1096636" algn="l" defTabSz="1096636" rtl="0" eaLnBrk="1" latinLnBrk="0" hangingPunct="1">
        <a:defRPr sz="2200" kern="1200">
          <a:solidFill>
            <a:schemeClr val="tx1"/>
          </a:solidFill>
          <a:latin typeface="+mn-lt"/>
          <a:ea typeface="+mn-ea"/>
          <a:cs typeface="+mn-cs"/>
        </a:defRPr>
      </a:lvl3pPr>
      <a:lvl4pPr marL="1644955" algn="l" defTabSz="1096636" rtl="0" eaLnBrk="1" latinLnBrk="0" hangingPunct="1">
        <a:defRPr sz="2200" kern="1200">
          <a:solidFill>
            <a:schemeClr val="tx1"/>
          </a:solidFill>
          <a:latin typeface="+mn-lt"/>
          <a:ea typeface="+mn-ea"/>
          <a:cs typeface="+mn-cs"/>
        </a:defRPr>
      </a:lvl4pPr>
      <a:lvl5pPr marL="2193278" algn="l" defTabSz="1096636" rtl="0" eaLnBrk="1" latinLnBrk="0" hangingPunct="1">
        <a:defRPr sz="2200" kern="1200">
          <a:solidFill>
            <a:schemeClr val="tx1"/>
          </a:solidFill>
          <a:latin typeface="+mn-lt"/>
          <a:ea typeface="+mn-ea"/>
          <a:cs typeface="+mn-cs"/>
        </a:defRPr>
      </a:lvl5pPr>
      <a:lvl6pPr marL="2741598" algn="l" defTabSz="1096636" rtl="0" eaLnBrk="1" latinLnBrk="0" hangingPunct="1">
        <a:defRPr sz="2200" kern="1200">
          <a:solidFill>
            <a:schemeClr val="tx1"/>
          </a:solidFill>
          <a:latin typeface="+mn-lt"/>
          <a:ea typeface="+mn-ea"/>
          <a:cs typeface="+mn-cs"/>
        </a:defRPr>
      </a:lvl6pPr>
      <a:lvl7pPr marL="3289909" algn="l" defTabSz="1096636" rtl="0" eaLnBrk="1" latinLnBrk="0" hangingPunct="1">
        <a:defRPr sz="2200" kern="1200">
          <a:solidFill>
            <a:schemeClr val="tx1"/>
          </a:solidFill>
          <a:latin typeface="+mn-lt"/>
          <a:ea typeface="+mn-ea"/>
          <a:cs typeface="+mn-cs"/>
        </a:defRPr>
      </a:lvl7pPr>
      <a:lvl8pPr marL="3838234" algn="l" defTabSz="1096636" rtl="0" eaLnBrk="1" latinLnBrk="0" hangingPunct="1">
        <a:defRPr sz="2200" kern="1200">
          <a:solidFill>
            <a:schemeClr val="tx1"/>
          </a:solidFill>
          <a:latin typeface="+mn-lt"/>
          <a:ea typeface="+mn-ea"/>
          <a:cs typeface="+mn-cs"/>
        </a:defRPr>
      </a:lvl8pPr>
      <a:lvl9pPr marL="4386554" algn="l" defTabSz="1096636"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109674" tIns="54840" rIns="109674" bIns="5484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109674" tIns="54840" rIns="109674" bIns="548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4"/>
            <a:ext cx="3291840" cy="438150"/>
          </a:xfrm>
          <a:prstGeom prst="rect">
            <a:avLst/>
          </a:prstGeom>
        </p:spPr>
        <p:txBody>
          <a:bodyPr vert="horz" lIns="109674" tIns="54840" rIns="109674" bIns="54840" rtlCol="0" anchor="ctr"/>
          <a:lstStyle>
            <a:lvl1pPr algn="l">
              <a:defRPr sz="1400">
                <a:solidFill>
                  <a:schemeClr val="tx1">
                    <a:tint val="75000"/>
                  </a:schemeClr>
                </a:solidFill>
              </a:defRPr>
            </a:lvl1pPr>
          </a:lstStyle>
          <a:p>
            <a:pPr defTabSz="1096752"/>
            <a:fld id="{9101F6F9-1FF2-4249-956D-7178C246F0DB}" type="datetimeFigureOut">
              <a:rPr lang="en-US" smtClean="0">
                <a:solidFill>
                  <a:prstClr val="black">
                    <a:tint val="75000"/>
                  </a:prstClr>
                </a:solidFill>
              </a:rPr>
              <a:pPr defTabSz="1096752"/>
              <a:t>1/29/2020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846320" y="7627624"/>
            <a:ext cx="4937760" cy="438150"/>
          </a:xfrm>
          <a:prstGeom prst="rect">
            <a:avLst/>
          </a:prstGeom>
        </p:spPr>
        <p:txBody>
          <a:bodyPr vert="horz" lIns="109674" tIns="54840" rIns="109674" bIns="54840" rtlCol="0" anchor="ctr"/>
          <a:lstStyle>
            <a:lvl1pPr algn="ctr">
              <a:defRPr sz="1400">
                <a:solidFill>
                  <a:schemeClr val="tx1">
                    <a:tint val="75000"/>
                  </a:schemeClr>
                </a:solidFill>
              </a:defRPr>
            </a:lvl1pPr>
          </a:lstStyle>
          <a:p>
            <a:pPr defTabSz="1096752"/>
            <a:endParaRPr lang="en-US" dirty="0">
              <a:solidFill>
                <a:prstClr val="black">
                  <a:tint val="75000"/>
                </a:prstClr>
              </a:solidFill>
            </a:endParaRPr>
          </a:p>
        </p:txBody>
      </p:sp>
      <p:sp>
        <p:nvSpPr>
          <p:cNvPr id="6" name="Slide Number Placeholder 5"/>
          <p:cNvSpPr>
            <a:spLocks noGrp="1"/>
          </p:cNvSpPr>
          <p:nvPr>
            <p:ph type="sldNum" sz="quarter" idx="4"/>
          </p:nvPr>
        </p:nvSpPr>
        <p:spPr>
          <a:xfrm>
            <a:off x="10332720" y="7627624"/>
            <a:ext cx="3291840" cy="438150"/>
          </a:xfrm>
          <a:prstGeom prst="rect">
            <a:avLst/>
          </a:prstGeom>
        </p:spPr>
        <p:txBody>
          <a:bodyPr vert="horz" lIns="109674" tIns="54840" rIns="109674" bIns="54840" rtlCol="0" anchor="ctr"/>
          <a:lstStyle>
            <a:lvl1pPr algn="r">
              <a:defRPr sz="1400">
                <a:solidFill>
                  <a:schemeClr val="tx1">
                    <a:tint val="75000"/>
                  </a:schemeClr>
                </a:solidFill>
              </a:defRPr>
            </a:lvl1pPr>
          </a:lstStyle>
          <a:p>
            <a:pPr defTabSz="1096752"/>
            <a:fld id="{0AABC1A1-E12B-4042-8A79-ACCCB21900E7}" type="slidenum">
              <a:rPr lang="en-US" smtClean="0">
                <a:solidFill>
                  <a:prstClr val="black">
                    <a:tint val="75000"/>
                  </a:prstClr>
                </a:solidFill>
              </a:rPr>
              <a:pPr defTabSz="1096752"/>
              <a:t>‹#›</a:t>
            </a:fld>
            <a:endParaRPr lang="en-US" dirty="0">
              <a:solidFill>
                <a:prstClr val="black">
                  <a:tint val="75000"/>
                </a:prstClr>
              </a:solidFill>
            </a:endParaRPr>
          </a:p>
        </p:txBody>
      </p:sp>
    </p:spTree>
    <p:extLst>
      <p:ext uri="{BB962C8B-B14F-4D97-AF65-F5344CB8AC3E}">
        <p14:creationId xmlns:p14="http://schemas.microsoft.com/office/powerpoint/2010/main" val="143529907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1096752"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190" indent="-274190" algn="l" defTabSz="1096752"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565" indent="-274190" algn="l" defTabSz="1096752"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0950" indent="-274190" algn="l" defTabSz="10967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9318" indent="-274190" algn="l" defTabSz="109675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7694" indent="-274190" algn="l" defTabSz="109675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6079" indent="-274190" algn="l" defTabSz="109675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4446" indent="-274190" algn="l" defTabSz="109675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2827" indent="-274190" algn="l" defTabSz="109675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1208" indent="-274190" algn="l" defTabSz="109675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6752" rtl="0" eaLnBrk="1" latinLnBrk="0" hangingPunct="1">
        <a:defRPr sz="2200" kern="1200">
          <a:solidFill>
            <a:schemeClr val="tx1"/>
          </a:solidFill>
          <a:latin typeface="+mn-lt"/>
          <a:ea typeface="+mn-ea"/>
          <a:cs typeface="+mn-cs"/>
        </a:defRPr>
      </a:lvl1pPr>
      <a:lvl2pPr marL="548376" algn="l" defTabSz="1096752" rtl="0" eaLnBrk="1" latinLnBrk="0" hangingPunct="1">
        <a:defRPr sz="2200" kern="1200">
          <a:solidFill>
            <a:schemeClr val="tx1"/>
          </a:solidFill>
          <a:latin typeface="+mn-lt"/>
          <a:ea typeface="+mn-ea"/>
          <a:cs typeface="+mn-cs"/>
        </a:defRPr>
      </a:lvl2pPr>
      <a:lvl3pPr marL="1096752" algn="l" defTabSz="1096752" rtl="0" eaLnBrk="1" latinLnBrk="0" hangingPunct="1">
        <a:defRPr sz="2200" kern="1200">
          <a:solidFill>
            <a:schemeClr val="tx1"/>
          </a:solidFill>
          <a:latin typeface="+mn-lt"/>
          <a:ea typeface="+mn-ea"/>
          <a:cs typeface="+mn-cs"/>
        </a:defRPr>
      </a:lvl3pPr>
      <a:lvl4pPr marL="1645128" algn="l" defTabSz="1096752" rtl="0" eaLnBrk="1" latinLnBrk="0" hangingPunct="1">
        <a:defRPr sz="2200" kern="1200">
          <a:solidFill>
            <a:schemeClr val="tx1"/>
          </a:solidFill>
          <a:latin typeface="+mn-lt"/>
          <a:ea typeface="+mn-ea"/>
          <a:cs typeface="+mn-cs"/>
        </a:defRPr>
      </a:lvl4pPr>
      <a:lvl5pPr marL="2193509" algn="l" defTabSz="1096752" rtl="0" eaLnBrk="1" latinLnBrk="0" hangingPunct="1">
        <a:defRPr sz="2200" kern="1200">
          <a:solidFill>
            <a:schemeClr val="tx1"/>
          </a:solidFill>
          <a:latin typeface="+mn-lt"/>
          <a:ea typeface="+mn-ea"/>
          <a:cs typeface="+mn-cs"/>
        </a:defRPr>
      </a:lvl5pPr>
      <a:lvl6pPr marL="2741886" algn="l" defTabSz="1096752" rtl="0" eaLnBrk="1" latinLnBrk="0" hangingPunct="1">
        <a:defRPr sz="2200" kern="1200">
          <a:solidFill>
            <a:schemeClr val="tx1"/>
          </a:solidFill>
          <a:latin typeface="+mn-lt"/>
          <a:ea typeface="+mn-ea"/>
          <a:cs typeface="+mn-cs"/>
        </a:defRPr>
      </a:lvl6pPr>
      <a:lvl7pPr marL="3290256" algn="l" defTabSz="1096752" rtl="0" eaLnBrk="1" latinLnBrk="0" hangingPunct="1">
        <a:defRPr sz="2200" kern="1200">
          <a:solidFill>
            <a:schemeClr val="tx1"/>
          </a:solidFill>
          <a:latin typeface="+mn-lt"/>
          <a:ea typeface="+mn-ea"/>
          <a:cs typeface="+mn-cs"/>
        </a:defRPr>
      </a:lvl7pPr>
      <a:lvl8pPr marL="3838637" algn="l" defTabSz="1096752" rtl="0" eaLnBrk="1" latinLnBrk="0" hangingPunct="1">
        <a:defRPr sz="2200" kern="1200">
          <a:solidFill>
            <a:schemeClr val="tx1"/>
          </a:solidFill>
          <a:latin typeface="+mn-lt"/>
          <a:ea typeface="+mn-ea"/>
          <a:cs typeface="+mn-cs"/>
        </a:defRPr>
      </a:lvl8pPr>
      <a:lvl9pPr marL="4387014" algn="l" defTabSz="1096752"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109692" tIns="54848" rIns="109692" bIns="5484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2190750"/>
            <a:ext cx="12618720" cy="5221606"/>
          </a:xfrm>
          <a:prstGeom prst="rect">
            <a:avLst/>
          </a:prstGeom>
        </p:spPr>
        <p:txBody>
          <a:bodyPr vert="horz" lIns="109692" tIns="54848" rIns="109692" bIns="5484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7627624"/>
            <a:ext cx="3291840" cy="438150"/>
          </a:xfrm>
          <a:prstGeom prst="rect">
            <a:avLst/>
          </a:prstGeom>
        </p:spPr>
        <p:txBody>
          <a:bodyPr vert="horz" lIns="109692" tIns="54848" rIns="109692" bIns="54848" rtlCol="0" anchor="ctr"/>
          <a:lstStyle>
            <a:lvl1pPr algn="l">
              <a:defRPr sz="1400">
                <a:solidFill>
                  <a:schemeClr val="tx1">
                    <a:tint val="75000"/>
                  </a:schemeClr>
                </a:solidFill>
              </a:defRPr>
            </a:lvl1pPr>
          </a:lstStyle>
          <a:p>
            <a:pPr defTabSz="1096928"/>
            <a:fld id="{E90C1455-0213-4661-B9E5-26ECE49D1AED}" type="datetime1">
              <a:rPr lang="en-US" smtClean="0">
                <a:solidFill>
                  <a:prstClr val="black">
                    <a:tint val="75000"/>
                  </a:prstClr>
                </a:solidFill>
              </a:rPr>
              <a:pPr defTabSz="1096928"/>
              <a:t>1/29/2020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846320" y="7627624"/>
            <a:ext cx="4937760" cy="438150"/>
          </a:xfrm>
          <a:prstGeom prst="rect">
            <a:avLst/>
          </a:prstGeom>
        </p:spPr>
        <p:txBody>
          <a:bodyPr vert="horz" lIns="109692" tIns="54848" rIns="109692" bIns="54848" rtlCol="0" anchor="ctr"/>
          <a:lstStyle>
            <a:lvl1pPr algn="ctr">
              <a:defRPr sz="1400">
                <a:solidFill>
                  <a:schemeClr val="tx1">
                    <a:tint val="75000"/>
                  </a:schemeClr>
                </a:solidFill>
              </a:defRPr>
            </a:lvl1pPr>
          </a:lstStyle>
          <a:p>
            <a:pPr defTabSz="1096928"/>
            <a:r>
              <a:rPr lang="en-US" smtClean="0">
                <a:solidFill>
                  <a:prstClr val="black">
                    <a:tint val="75000"/>
                  </a:prstClr>
                </a:solidFill>
              </a:rPr>
              <a:t>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10332720" y="7627624"/>
            <a:ext cx="3291840" cy="438150"/>
          </a:xfrm>
          <a:prstGeom prst="rect">
            <a:avLst/>
          </a:prstGeom>
        </p:spPr>
        <p:txBody>
          <a:bodyPr vert="horz" lIns="109692" tIns="54848" rIns="109692" bIns="54848" rtlCol="0" anchor="ctr"/>
          <a:lstStyle>
            <a:lvl1pPr algn="r">
              <a:defRPr sz="1400">
                <a:solidFill>
                  <a:schemeClr val="tx1">
                    <a:tint val="75000"/>
                  </a:schemeClr>
                </a:solidFill>
              </a:defRPr>
            </a:lvl1pPr>
          </a:lstStyle>
          <a:p>
            <a:pPr defTabSz="1096928"/>
            <a:fld id="{22DF909F-1394-4095-8247-594C78C4E04C}" type="slidenum">
              <a:rPr lang="en-US" smtClean="0">
                <a:solidFill>
                  <a:prstClr val="black">
                    <a:tint val="75000"/>
                  </a:prstClr>
                </a:solidFill>
              </a:rPr>
              <a:pPr defTabSz="1096928"/>
              <a:t>‹#›</a:t>
            </a:fld>
            <a:endParaRPr lang="en-US" dirty="0">
              <a:solidFill>
                <a:prstClr val="black">
                  <a:tint val="75000"/>
                </a:prstClr>
              </a:solidFill>
            </a:endParaRPr>
          </a:p>
        </p:txBody>
      </p:sp>
    </p:spTree>
    <p:extLst>
      <p:ext uri="{BB962C8B-B14F-4D97-AF65-F5344CB8AC3E}">
        <p14:creationId xmlns:p14="http://schemas.microsoft.com/office/powerpoint/2010/main" val="298992872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l" defTabSz="1096928"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234" indent="-274234" algn="l" defTabSz="1096928"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697" indent="-274234" algn="l" defTabSz="1096928"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166" indent="-274234" algn="l" defTabSz="1096928"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9626" indent="-274234" algn="l" defTabSz="109692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090" indent="-274234" algn="l" defTabSz="109692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6559" indent="-274234" algn="l" defTabSz="109692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5018" indent="-274234" algn="l" defTabSz="109692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3485" indent="-274234" algn="l" defTabSz="109692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1952" indent="-274234" algn="l" defTabSz="109692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6928" rtl="0" eaLnBrk="1" latinLnBrk="0" hangingPunct="1">
        <a:defRPr sz="2200" kern="1200">
          <a:solidFill>
            <a:schemeClr val="tx1"/>
          </a:solidFill>
          <a:latin typeface="+mn-lt"/>
          <a:ea typeface="+mn-ea"/>
          <a:cs typeface="+mn-cs"/>
        </a:defRPr>
      </a:lvl1pPr>
      <a:lvl2pPr marL="548464" algn="l" defTabSz="1096928" rtl="0" eaLnBrk="1" latinLnBrk="0" hangingPunct="1">
        <a:defRPr sz="2200" kern="1200">
          <a:solidFill>
            <a:schemeClr val="tx1"/>
          </a:solidFill>
          <a:latin typeface="+mn-lt"/>
          <a:ea typeface="+mn-ea"/>
          <a:cs typeface="+mn-cs"/>
        </a:defRPr>
      </a:lvl2pPr>
      <a:lvl3pPr marL="1096928" algn="l" defTabSz="1096928" rtl="0" eaLnBrk="1" latinLnBrk="0" hangingPunct="1">
        <a:defRPr sz="2200" kern="1200">
          <a:solidFill>
            <a:schemeClr val="tx1"/>
          </a:solidFill>
          <a:latin typeface="+mn-lt"/>
          <a:ea typeface="+mn-ea"/>
          <a:cs typeface="+mn-cs"/>
        </a:defRPr>
      </a:lvl3pPr>
      <a:lvl4pPr marL="1645392" algn="l" defTabSz="1096928" rtl="0" eaLnBrk="1" latinLnBrk="0" hangingPunct="1">
        <a:defRPr sz="2200" kern="1200">
          <a:solidFill>
            <a:schemeClr val="tx1"/>
          </a:solidFill>
          <a:latin typeface="+mn-lt"/>
          <a:ea typeface="+mn-ea"/>
          <a:cs typeface="+mn-cs"/>
        </a:defRPr>
      </a:lvl4pPr>
      <a:lvl5pPr marL="2193859" algn="l" defTabSz="1096928" rtl="0" eaLnBrk="1" latinLnBrk="0" hangingPunct="1">
        <a:defRPr sz="2200" kern="1200">
          <a:solidFill>
            <a:schemeClr val="tx1"/>
          </a:solidFill>
          <a:latin typeface="+mn-lt"/>
          <a:ea typeface="+mn-ea"/>
          <a:cs typeface="+mn-cs"/>
        </a:defRPr>
      </a:lvl5pPr>
      <a:lvl6pPr marL="2742324" algn="l" defTabSz="1096928" rtl="0" eaLnBrk="1" latinLnBrk="0" hangingPunct="1">
        <a:defRPr sz="2200" kern="1200">
          <a:solidFill>
            <a:schemeClr val="tx1"/>
          </a:solidFill>
          <a:latin typeface="+mn-lt"/>
          <a:ea typeface="+mn-ea"/>
          <a:cs typeface="+mn-cs"/>
        </a:defRPr>
      </a:lvl6pPr>
      <a:lvl7pPr marL="3290784" algn="l" defTabSz="1096928" rtl="0" eaLnBrk="1" latinLnBrk="0" hangingPunct="1">
        <a:defRPr sz="2200" kern="1200">
          <a:solidFill>
            <a:schemeClr val="tx1"/>
          </a:solidFill>
          <a:latin typeface="+mn-lt"/>
          <a:ea typeface="+mn-ea"/>
          <a:cs typeface="+mn-cs"/>
        </a:defRPr>
      </a:lvl7pPr>
      <a:lvl8pPr marL="3839251" algn="l" defTabSz="1096928" rtl="0" eaLnBrk="1" latinLnBrk="0" hangingPunct="1">
        <a:defRPr sz="2200" kern="1200">
          <a:solidFill>
            <a:schemeClr val="tx1"/>
          </a:solidFill>
          <a:latin typeface="+mn-lt"/>
          <a:ea typeface="+mn-ea"/>
          <a:cs typeface="+mn-cs"/>
        </a:defRPr>
      </a:lvl8pPr>
      <a:lvl9pPr marL="4387716" algn="l" defTabSz="1096928"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5"/>
            <a:ext cx="12618720" cy="1590676"/>
          </a:xfrm>
          <a:prstGeom prst="rect">
            <a:avLst/>
          </a:prstGeom>
        </p:spPr>
        <p:txBody>
          <a:bodyPr vert="horz" lIns="109705" tIns="54854" rIns="109705" bIns="5485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109705" tIns="54854" rIns="109705" bIns="5485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30"/>
            <a:ext cx="3291840" cy="438150"/>
          </a:xfrm>
          <a:prstGeom prst="rect">
            <a:avLst/>
          </a:prstGeom>
        </p:spPr>
        <p:txBody>
          <a:bodyPr vert="horz" lIns="109705" tIns="54854" rIns="109705" bIns="54854" rtlCol="0" anchor="ctr"/>
          <a:lstStyle>
            <a:lvl1pPr algn="l">
              <a:defRPr sz="1400">
                <a:solidFill>
                  <a:schemeClr val="tx1">
                    <a:tint val="75000"/>
                  </a:schemeClr>
                </a:solidFill>
              </a:defRPr>
            </a:lvl1pPr>
          </a:lstStyle>
          <a:p>
            <a:pPr defTabSz="1097060"/>
            <a:fld id="{1F7E31E3-C0D7-4E7D-839E-484A06E82D93}" type="datetimeFigureOut">
              <a:rPr lang="en-US" smtClean="0">
                <a:solidFill>
                  <a:prstClr val="black">
                    <a:tint val="75000"/>
                  </a:prstClr>
                </a:solidFill>
              </a:rPr>
              <a:pPr defTabSz="1097060"/>
              <a:t>1/29/2020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846320" y="7627630"/>
            <a:ext cx="4937760" cy="438150"/>
          </a:xfrm>
          <a:prstGeom prst="rect">
            <a:avLst/>
          </a:prstGeom>
        </p:spPr>
        <p:txBody>
          <a:bodyPr vert="horz" lIns="109705" tIns="54854" rIns="109705" bIns="54854" rtlCol="0" anchor="ctr"/>
          <a:lstStyle>
            <a:lvl1pPr algn="ctr">
              <a:defRPr sz="1400">
                <a:solidFill>
                  <a:schemeClr val="tx1">
                    <a:tint val="75000"/>
                  </a:schemeClr>
                </a:solidFill>
              </a:defRPr>
            </a:lvl1pPr>
          </a:lstStyle>
          <a:p>
            <a:pPr defTabSz="1097060"/>
            <a:endParaRPr lang="en-US" dirty="0">
              <a:solidFill>
                <a:prstClr val="black">
                  <a:tint val="75000"/>
                </a:prstClr>
              </a:solidFill>
            </a:endParaRPr>
          </a:p>
        </p:txBody>
      </p:sp>
      <p:sp>
        <p:nvSpPr>
          <p:cNvPr id="6" name="Slide Number Placeholder 5"/>
          <p:cNvSpPr>
            <a:spLocks noGrp="1"/>
          </p:cNvSpPr>
          <p:nvPr>
            <p:ph type="sldNum" sz="quarter" idx="4"/>
          </p:nvPr>
        </p:nvSpPr>
        <p:spPr>
          <a:xfrm>
            <a:off x="10332720" y="7627630"/>
            <a:ext cx="3291840" cy="438150"/>
          </a:xfrm>
          <a:prstGeom prst="rect">
            <a:avLst/>
          </a:prstGeom>
        </p:spPr>
        <p:txBody>
          <a:bodyPr vert="horz" lIns="109705" tIns="54854" rIns="109705" bIns="54854" rtlCol="0" anchor="ctr"/>
          <a:lstStyle>
            <a:lvl1pPr algn="r">
              <a:defRPr sz="1400">
                <a:solidFill>
                  <a:schemeClr val="tx1">
                    <a:tint val="75000"/>
                  </a:schemeClr>
                </a:solidFill>
              </a:defRPr>
            </a:lvl1pPr>
          </a:lstStyle>
          <a:p>
            <a:pPr defTabSz="1097060"/>
            <a:fld id="{2DE07DF2-E0B1-484A-8A8F-BBAF96AAB88D}" type="slidenum">
              <a:rPr lang="en-US" smtClean="0">
                <a:solidFill>
                  <a:prstClr val="black">
                    <a:tint val="75000"/>
                  </a:prstClr>
                </a:solidFill>
              </a:rPr>
              <a:pPr defTabSz="1097060"/>
              <a:t>‹#›</a:t>
            </a:fld>
            <a:endParaRPr lang="en-US" dirty="0">
              <a:solidFill>
                <a:prstClr val="black">
                  <a:tint val="75000"/>
                </a:prstClr>
              </a:solidFill>
            </a:endParaRPr>
          </a:p>
        </p:txBody>
      </p:sp>
    </p:spTree>
    <p:extLst>
      <p:ext uri="{BB962C8B-B14F-4D97-AF65-F5344CB8AC3E}">
        <p14:creationId xmlns:p14="http://schemas.microsoft.com/office/powerpoint/2010/main" val="24771260"/>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1097032"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259" indent="-274259" algn="l" defTabSz="1097032"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775" indent="-274259" algn="l" defTabSz="1097032"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292" indent="-274259" algn="l" defTabSz="109703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9808" indent="-274259" algn="l" defTabSz="109703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324" indent="-274259" algn="l" defTabSz="109703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6841" indent="-274259" algn="l" defTabSz="109703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5357" indent="-274259" algn="l" defTabSz="109703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3875" indent="-274259" algn="l" defTabSz="109703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2394" indent="-274259" algn="l" defTabSz="109703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032" rtl="0" eaLnBrk="1" latinLnBrk="0" hangingPunct="1">
        <a:defRPr sz="2200" kern="1200">
          <a:solidFill>
            <a:schemeClr val="tx1"/>
          </a:solidFill>
          <a:latin typeface="+mn-lt"/>
          <a:ea typeface="+mn-ea"/>
          <a:cs typeface="+mn-cs"/>
        </a:defRPr>
      </a:lvl1pPr>
      <a:lvl2pPr marL="548518" algn="l" defTabSz="1097032" rtl="0" eaLnBrk="1" latinLnBrk="0" hangingPunct="1">
        <a:defRPr sz="2200" kern="1200">
          <a:solidFill>
            <a:schemeClr val="tx1"/>
          </a:solidFill>
          <a:latin typeface="+mn-lt"/>
          <a:ea typeface="+mn-ea"/>
          <a:cs typeface="+mn-cs"/>
        </a:defRPr>
      </a:lvl2pPr>
      <a:lvl3pPr marL="1097032" algn="l" defTabSz="1097032" rtl="0" eaLnBrk="1" latinLnBrk="0" hangingPunct="1">
        <a:defRPr sz="2200" kern="1200">
          <a:solidFill>
            <a:schemeClr val="tx1"/>
          </a:solidFill>
          <a:latin typeface="+mn-lt"/>
          <a:ea typeface="+mn-ea"/>
          <a:cs typeface="+mn-cs"/>
        </a:defRPr>
      </a:lvl3pPr>
      <a:lvl4pPr marL="1645549" algn="l" defTabSz="1097032" rtl="0" eaLnBrk="1" latinLnBrk="0" hangingPunct="1">
        <a:defRPr sz="2200" kern="1200">
          <a:solidFill>
            <a:schemeClr val="tx1"/>
          </a:solidFill>
          <a:latin typeface="+mn-lt"/>
          <a:ea typeface="+mn-ea"/>
          <a:cs typeface="+mn-cs"/>
        </a:defRPr>
      </a:lvl4pPr>
      <a:lvl5pPr marL="2194067" algn="l" defTabSz="1097032" rtl="0" eaLnBrk="1" latinLnBrk="0" hangingPunct="1">
        <a:defRPr sz="2200" kern="1200">
          <a:solidFill>
            <a:schemeClr val="tx1"/>
          </a:solidFill>
          <a:latin typeface="+mn-lt"/>
          <a:ea typeface="+mn-ea"/>
          <a:cs typeface="+mn-cs"/>
        </a:defRPr>
      </a:lvl5pPr>
      <a:lvl6pPr marL="2742584" algn="l" defTabSz="1097032" rtl="0" eaLnBrk="1" latinLnBrk="0" hangingPunct="1">
        <a:defRPr sz="2200" kern="1200">
          <a:solidFill>
            <a:schemeClr val="tx1"/>
          </a:solidFill>
          <a:latin typeface="+mn-lt"/>
          <a:ea typeface="+mn-ea"/>
          <a:cs typeface="+mn-cs"/>
        </a:defRPr>
      </a:lvl6pPr>
      <a:lvl7pPr marL="3291097" algn="l" defTabSz="1097032" rtl="0" eaLnBrk="1" latinLnBrk="0" hangingPunct="1">
        <a:defRPr sz="2200" kern="1200">
          <a:solidFill>
            <a:schemeClr val="tx1"/>
          </a:solidFill>
          <a:latin typeface="+mn-lt"/>
          <a:ea typeface="+mn-ea"/>
          <a:cs typeface="+mn-cs"/>
        </a:defRPr>
      </a:lvl7pPr>
      <a:lvl8pPr marL="3839616" algn="l" defTabSz="1097032" rtl="0" eaLnBrk="1" latinLnBrk="0" hangingPunct="1">
        <a:defRPr sz="2200" kern="1200">
          <a:solidFill>
            <a:schemeClr val="tx1"/>
          </a:solidFill>
          <a:latin typeface="+mn-lt"/>
          <a:ea typeface="+mn-ea"/>
          <a:cs typeface="+mn-cs"/>
        </a:defRPr>
      </a:lvl8pPr>
      <a:lvl9pPr marL="4388134" algn="l" defTabSz="1097032" rtl="0" eaLnBrk="1" latinLnBrk="0" hangingPunct="1">
        <a:defRPr sz="2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109718" tIns="54860" rIns="109718" bIns="548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2190750"/>
            <a:ext cx="12618720" cy="5221606"/>
          </a:xfrm>
          <a:prstGeom prst="rect">
            <a:avLst/>
          </a:prstGeom>
        </p:spPr>
        <p:txBody>
          <a:bodyPr vert="horz" lIns="109718" tIns="54860" rIns="109718" bIns="5486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7627623"/>
            <a:ext cx="3291840" cy="438150"/>
          </a:xfrm>
          <a:prstGeom prst="rect">
            <a:avLst/>
          </a:prstGeom>
        </p:spPr>
        <p:txBody>
          <a:bodyPr vert="horz" lIns="109718" tIns="54860" rIns="109718" bIns="54860" rtlCol="0" anchor="ctr"/>
          <a:lstStyle>
            <a:lvl1pPr algn="l">
              <a:defRPr sz="1400">
                <a:solidFill>
                  <a:schemeClr val="tx1">
                    <a:tint val="75000"/>
                  </a:schemeClr>
                </a:solidFill>
              </a:defRPr>
            </a:lvl1pPr>
          </a:lstStyle>
          <a:p>
            <a:pPr defTabSz="1097192"/>
            <a:fld id="{33E75CE1-5EFB-47F1-AF39-A2250ECABDC7}" type="datetimeFigureOut">
              <a:rPr lang="en-US" smtClean="0">
                <a:solidFill>
                  <a:prstClr val="black">
                    <a:tint val="75000"/>
                  </a:prstClr>
                </a:solidFill>
              </a:rPr>
              <a:pPr defTabSz="1097192"/>
              <a:t>1/29/2020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846320" y="7627623"/>
            <a:ext cx="4937760" cy="438150"/>
          </a:xfrm>
          <a:prstGeom prst="rect">
            <a:avLst/>
          </a:prstGeom>
        </p:spPr>
        <p:txBody>
          <a:bodyPr vert="horz" lIns="109718" tIns="54860" rIns="109718" bIns="54860" rtlCol="0" anchor="ctr"/>
          <a:lstStyle>
            <a:lvl1pPr algn="ctr">
              <a:defRPr sz="1400">
                <a:solidFill>
                  <a:schemeClr val="tx1">
                    <a:tint val="75000"/>
                  </a:schemeClr>
                </a:solidFill>
              </a:defRPr>
            </a:lvl1pPr>
          </a:lstStyle>
          <a:p>
            <a:pPr defTabSz="1097192"/>
            <a:endParaRPr lang="en-US" dirty="0">
              <a:solidFill>
                <a:prstClr val="black">
                  <a:tint val="75000"/>
                </a:prstClr>
              </a:solidFill>
            </a:endParaRPr>
          </a:p>
        </p:txBody>
      </p:sp>
      <p:sp>
        <p:nvSpPr>
          <p:cNvPr id="6" name="Slide Number Placeholder 5"/>
          <p:cNvSpPr>
            <a:spLocks noGrp="1"/>
          </p:cNvSpPr>
          <p:nvPr>
            <p:ph type="sldNum" sz="quarter" idx="4"/>
          </p:nvPr>
        </p:nvSpPr>
        <p:spPr>
          <a:xfrm>
            <a:off x="10332720" y="7627623"/>
            <a:ext cx="3291840" cy="438150"/>
          </a:xfrm>
          <a:prstGeom prst="rect">
            <a:avLst/>
          </a:prstGeom>
        </p:spPr>
        <p:txBody>
          <a:bodyPr vert="horz" lIns="109718" tIns="54860" rIns="109718" bIns="54860" rtlCol="0" anchor="ctr"/>
          <a:lstStyle>
            <a:lvl1pPr algn="r">
              <a:defRPr sz="1400">
                <a:solidFill>
                  <a:schemeClr val="tx1">
                    <a:tint val="75000"/>
                  </a:schemeClr>
                </a:solidFill>
              </a:defRPr>
            </a:lvl1pPr>
          </a:lstStyle>
          <a:p>
            <a:pPr defTabSz="1097192"/>
            <a:fld id="{22DF909F-1394-4095-8247-594C78C4E04C}" type="slidenum">
              <a:rPr lang="en-US" smtClean="0">
                <a:solidFill>
                  <a:prstClr val="black">
                    <a:tint val="75000"/>
                  </a:prstClr>
                </a:solidFill>
              </a:rPr>
              <a:pPr defTabSz="1097192"/>
              <a:t>‹#›</a:t>
            </a:fld>
            <a:endParaRPr lang="en-US" dirty="0">
              <a:solidFill>
                <a:prstClr val="black">
                  <a:tint val="75000"/>
                </a:prstClr>
              </a:solidFill>
            </a:endParaRPr>
          </a:p>
        </p:txBody>
      </p:sp>
    </p:spTree>
    <p:extLst>
      <p:ext uri="{BB962C8B-B14F-4D97-AF65-F5344CB8AC3E}">
        <p14:creationId xmlns:p14="http://schemas.microsoft.com/office/powerpoint/2010/main" val="3425769122"/>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l" defTabSz="1097192"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192" rtl="0" eaLnBrk="1" latinLnBrk="0" hangingPunct="1">
        <a:defRPr sz="2200" kern="1200">
          <a:solidFill>
            <a:schemeClr val="tx1"/>
          </a:solidFill>
          <a:latin typeface="+mn-lt"/>
          <a:ea typeface="+mn-ea"/>
          <a:cs typeface="+mn-cs"/>
        </a:defRPr>
      </a:lvl1pPr>
      <a:lvl2pPr marL="548596" algn="l" defTabSz="1097192" rtl="0" eaLnBrk="1" latinLnBrk="0" hangingPunct="1">
        <a:defRPr sz="2200" kern="1200">
          <a:solidFill>
            <a:schemeClr val="tx1"/>
          </a:solidFill>
          <a:latin typeface="+mn-lt"/>
          <a:ea typeface="+mn-ea"/>
          <a:cs typeface="+mn-cs"/>
        </a:defRPr>
      </a:lvl2pPr>
      <a:lvl3pPr marL="1097192" algn="l" defTabSz="1097192" rtl="0" eaLnBrk="1" latinLnBrk="0" hangingPunct="1">
        <a:defRPr sz="2200" kern="1200">
          <a:solidFill>
            <a:schemeClr val="tx1"/>
          </a:solidFill>
          <a:latin typeface="+mn-lt"/>
          <a:ea typeface="+mn-ea"/>
          <a:cs typeface="+mn-cs"/>
        </a:defRPr>
      </a:lvl3pPr>
      <a:lvl4pPr marL="1645788" algn="l" defTabSz="1097192" rtl="0" eaLnBrk="1" latinLnBrk="0" hangingPunct="1">
        <a:defRPr sz="2200" kern="1200">
          <a:solidFill>
            <a:schemeClr val="tx1"/>
          </a:solidFill>
          <a:latin typeface="+mn-lt"/>
          <a:ea typeface="+mn-ea"/>
          <a:cs typeface="+mn-cs"/>
        </a:defRPr>
      </a:lvl4pPr>
      <a:lvl5pPr marL="2194385" algn="l" defTabSz="1097192" rtl="0" eaLnBrk="1" latinLnBrk="0" hangingPunct="1">
        <a:defRPr sz="2200" kern="1200">
          <a:solidFill>
            <a:schemeClr val="tx1"/>
          </a:solidFill>
          <a:latin typeface="+mn-lt"/>
          <a:ea typeface="+mn-ea"/>
          <a:cs typeface="+mn-cs"/>
        </a:defRPr>
      </a:lvl5pPr>
      <a:lvl6pPr marL="2742982" algn="l" defTabSz="1097192" rtl="0" eaLnBrk="1" latinLnBrk="0" hangingPunct="1">
        <a:defRPr sz="2200" kern="1200">
          <a:solidFill>
            <a:schemeClr val="tx1"/>
          </a:solidFill>
          <a:latin typeface="+mn-lt"/>
          <a:ea typeface="+mn-ea"/>
          <a:cs typeface="+mn-cs"/>
        </a:defRPr>
      </a:lvl6pPr>
      <a:lvl7pPr marL="3291576" algn="l" defTabSz="1097192" rtl="0" eaLnBrk="1" latinLnBrk="0" hangingPunct="1">
        <a:defRPr sz="2200" kern="1200">
          <a:solidFill>
            <a:schemeClr val="tx1"/>
          </a:solidFill>
          <a:latin typeface="+mn-lt"/>
          <a:ea typeface="+mn-ea"/>
          <a:cs typeface="+mn-cs"/>
        </a:defRPr>
      </a:lvl7pPr>
      <a:lvl8pPr marL="3840173" algn="l" defTabSz="1097192" rtl="0" eaLnBrk="1" latinLnBrk="0" hangingPunct="1">
        <a:defRPr sz="2200" kern="1200">
          <a:solidFill>
            <a:schemeClr val="tx1"/>
          </a:solidFill>
          <a:latin typeface="+mn-lt"/>
          <a:ea typeface="+mn-ea"/>
          <a:cs typeface="+mn-cs"/>
        </a:defRPr>
      </a:lvl8pPr>
      <a:lvl9pPr marL="4388770" algn="l" defTabSz="1097192"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20.jpeg"/><Relationship Id="rId4" Type="http://schemas.openxmlformats.org/officeDocument/2006/relationships/image" Target="cid:image003.jpg@01D5CFAF.13F1FC7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18.png"/><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g"/><Relationship Id="rId3" Type="http://schemas.openxmlformats.org/officeDocument/2006/relationships/image" Target="../media/image36.png"/><Relationship Id="rId7" Type="http://schemas.openxmlformats.org/officeDocument/2006/relationships/image" Target="../media/image40.jpg"/><Relationship Id="rId12" Type="http://schemas.openxmlformats.org/officeDocument/2006/relationships/image" Target="../media/image44.jpg"/><Relationship Id="rId2" Type="http://schemas.openxmlformats.org/officeDocument/2006/relationships/image" Target="../media/image18.png"/><Relationship Id="rId1" Type="http://schemas.openxmlformats.org/officeDocument/2006/relationships/slideLayout" Target="../slideLayouts/slideLayout62.xml"/><Relationship Id="rId6" Type="http://schemas.openxmlformats.org/officeDocument/2006/relationships/image" Target="../media/image39.jpeg"/><Relationship Id="rId11" Type="http://schemas.openxmlformats.org/officeDocument/2006/relationships/image" Target="../media/image43.jpeg"/><Relationship Id="rId5" Type="http://schemas.openxmlformats.org/officeDocument/2006/relationships/image" Target="../media/image38.gif"/><Relationship Id="rId10" Type="http://schemas.microsoft.com/office/2007/relationships/hdphoto" Target="../media/hdphoto1.wdp"/><Relationship Id="rId4" Type="http://schemas.openxmlformats.org/officeDocument/2006/relationships/image" Target="../media/image37.gif"/><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50.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10.sv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0.svg"/><Relationship Id="rId5" Type="http://schemas.openxmlformats.org/officeDocument/2006/relationships/image" Target="../media/image55.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10.svg"/><Relationship Id="rId5" Type="http://schemas.openxmlformats.org/officeDocument/2006/relationships/image" Target="../media/image5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13.sv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5.svg"/><Relationship Id="rId5" Type="http://schemas.openxmlformats.org/officeDocument/2006/relationships/image" Target="../media/image59.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tags" Target="../tags/tag3.xml"/><Relationship Id="rId7" Type="http://schemas.openxmlformats.org/officeDocument/2006/relationships/image" Target="../media/image6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3.xml"/><Relationship Id="rId5" Type="http://schemas.openxmlformats.org/officeDocument/2006/relationships/tags" Target="../tags/tag5.xml"/><Relationship Id="rId4" Type="http://schemas.openxmlformats.org/officeDocument/2006/relationships/tags" Target="../tags/tag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4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4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slideLayout" Target="../slideLayouts/slideLayout24.xml"/><Relationship Id="rId1"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slideLayout" Target="../slideLayouts/slideLayout29.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29.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slideLayout" Target="../slideLayouts/slideLayout29.xml"/><Relationship Id="rId1" Type="http://schemas.openxmlformats.org/officeDocument/2006/relationships/tags" Target="../tags/tag11.xml"/></Relationships>
</file>

<file path=ppt/slides/_rels/slide4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24.xml"/><Relationship Id="rId1" Type="http://schemas.openxmlformats.org/officeDocument/2006/relationships/tags" Target="../tags/tag12.xml"/></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slideLayout" Target="../slideLayouts/slideLayout29.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29.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slideLayout" Target="../slideLayouts/slideLayout24.xml"/><Relationship Id="rId1" Type="http://schemas.openxmlformats.org/officeDocument/2006/relationships/tags" Target="../tags/tag15.xml"/></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slideLayout" Target="../slideLayouts/slideLayout24.xml"/><Relationship Id="rId1" Type="http://schemas.openxmlformats.org/officeDocument/2006/relationships/tags" Target="../tags/tag16.xml"/></Relationships>
</file>

<file path=ppt/slides/_rels/slide5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slideLayout" Target="../slideLayouts/slideLayout24.xml"/><Relationship Id="rId1" Type="http://schemas.openxmlformats.org/officeDocument/2006/relationships/tags" Target="../tags/tag17.xml"/></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5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slideLayout" Target="../slideLayouts/slideLayout24.xml"/><Relationship Id="rId1" Type="http://schemas.openxmlformats.org/officeDocument/2006/relationships/tags" Target="../tags/tag19.xml"/></Relationships>
</file>

<file path=ppt/slides/_rels/slide5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slideLayout" Target="../slideLayouts/slideLayout29.xml"/><Relationship Id="rId1" Type="http://schemas.openxmlformats.org/officeDocument/2006/relationships/tags" Target="../tags/tag20.xml"/></Relationships>
</file>

<file path=ppt/slides/_rels/slide5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slideLayout" Target="../slideLayouts/slideLayout24.xml"/><Relationship Id="rId1" Type="http://schemas.openxmlformats.org/officeDocument/2006/relationships/tags" Target="../tags/tag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8" Type="http://schemas.openxmlformats.org/officeDocument/2006/relationships/hyperlink" Target="mailto:azhar.iqbal@wellsfargo.com" TargetMode="External"/><Relationship Id="rId13" Type="http://schemas.openxmlformats.org/officeDocument/2006/relationships/hyperlink" Target="mailto:brendan.mckenna@wellsfargo.com" TargetMode="External"/><Relationship Id="rId3" Type="http://schemas.openxmlformats.org/officeDocument/2006/relationships/hyperlink" Target="mailto:jay.bryson@wellsfargo.com" TargetMode="External"/><Relationship Id="rId7" Type="http://schemas.openxmlformats.org/officeDocument/2006/relationships/hyperlink" Target="mailto:tim.quinlan@wellsfargo.com" TargetMode="External"/><Relationship Id="rId12" Type="http://schemas.openxmlformats.org/officeDocument/2006/relationships/hyperlink" Target="mailto:michael.d.pugliese@wellsfargo.com" TargetMode="External"/><Relationship Id="rId17" Type="http://schemas.openxmlformats.org/officeDocument/2006/relationships/hyperlink" Target="mailto:jhop.mathews@wellsfargo.com" TargetMode="External"/><Relationship Id="rId2" Type="http://schemas.openxmlformats.org/officeDocument/2006/relationships/notesSlide" Target="../notesSlides/notesSlide14.xml"/><Relationship Id="rId16" Type="http://schemas.openxmlformats.org/officeDocument/2006/relationships/hyperlink" Target="mailto:jennifer.licis@wellsfargo.com" TargetMode="External"/><Relationship Id="rId1" Type="http://schemas.openxmlformats.org/officeDocument/2006/relationships/slideLayout" Target="../slideLayouts/slideLayout29.xml"/><Relationship Id="rId6" Type="http://schemas.openxmlformats.org/officeDocument/2006/relationships/hyperlink" Target="mailto:nicholas.bennenbroek@wellsfargo.com" TargetMode="External"/><Relationship Id="rId11" Type="http://schemas.openxmlformats.org/officeDocument/2006/relationships/hyperlink" Target="mailto:erik.f.nelson@wellsfargo.com" TargetMode="External"/><Relationship Id="rId5" Type="http://schemas.openxmlformats.org/officeDocument/2006/relationships/hyperlink" Target="mailto:sam.bullard@wellsfargo.com" TargetMode="External"/><Relationship Id="rId15" Type="http://schemas.openxmlformats.org/officeDocument/2006/relationships/hyperlink" Target="mailto:matthew.honnold@wellsfargo.com" TargetMode="External"/><Relationship Id="rId10" Type="http://schemas.openxmlformats.org/officeDocument/2006/relationships/hyperlink" Target="mailto:Charles.dougherty@wellsfargo.com" TargetMode="External"/><Relationship Id="rId4" Type="http://schemas.openxmlformats.org/officeDocument/2006/relationships/hyperlink" Target="mailto:mark.vitner@wellsfargo.com" TargetMode="External"/><Relationship Id="rId9" Type="http://schemas.openxmlformats.org/officeDocument/2006/relationships/hyperlink" Target="mailto:sarah.house@wellsfargo.com" TargetMode="External"/><Relationship Id="rId14" Type="http://schemas.openxmlformats.org/officeDocument/2006/relationships/hyperlink" Target="mailto:shannon.seery@wellsfargo.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4" y="5943600"/>
            <a:ext cx="14630400" cy="1277143"/>
          </a:xfrm>
          <a:prstGeom prst="rect">
            <a:avLst/>
          </a:prstGeom>
        </p:spPr>
        <p:txBody>
          <a:bodyPr wrap="square" lIns="91244" tIns="45610" rIns="91244" bIns="45610">
            <a:spAutoFit/>
          </a:bodyPr>
          <a:lstStyle/>
          <a:p>
            <a:pPr lvl="0" algn="ctr">
              <a:spcBef>
                <a:spcPct val="50000"/>
              </a:spcBef>
            </a:pPr>
            <a:r>
              <a:rPr lang="en-US" sz="7700" b="1" dirty="0">
                <a:solidFill>
                  <a:srgbClr val="004B70"/>
                </a:solidFill>
                <a:latin typeface="Arial Black" pitchFamily="34" charset="0"/>
              </a:rPr>
              <a:t>   #CHAMBERECON</a:t>
            </a:r>
          </a:p>
        </p:txBody>
      </p:sp>
      <p:sp>
        <p:nvSpPr>
          <p:cNvPr id="8" name="TextBox 7"/>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AC/DC - Money Talks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674" y="-10035"/>
            <a:ext cx="8458200" cy="633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058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077352"/>
            <a:ext cx="14630400" cy="113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6400" i="1" dirty="0">
                <a:solidFill>
                  <a:schemeClr val="accent1">
                    <a:lumMod val="50000"/>
                  </a:schemeClr>
                </a:solidFill>
                <a:latin typeface="Arial Black" pitchFamily="34" charset="0"/>
              </a:rPr>
              <a:t>Platinum Partner &amp; Presenter</a:t>
            </a:r>
          </a:p>
        </p:txBody>
      </p:sp>
      <p:pic>
        <p:nvPicPr>
          <p:cNvPr id="5" name="Picture 4" descr="WBLV full-color Logo.jpg"/>
          <p:cNvPicPr>
            <a:picLocks noChangeAspect="1"/>
          </p:cNvPicPr>
          <p:nvPr/>
        </p:nvPicPr>
        <p:blipFill>
          <a:blip r:embed="rId2" cstate="print"/>
          <a:stretch>
            <a:fillRect/>
          </a:stretch>
        </p:blipFill>
        <p:spPr>
          <a:xfrm>
            <a:off x="2300069" y="2895601"/>
            <a:ext cx="10030266" cy="2362200"/>
          </a:xfrm>
          <a:prstGeom prst="rect">
            <a:avLst/>
          </a:prstGeom>
        </p:spPr>
      </p:pic>
      <p:sp>
        <p:nvSpPr>
          <p:cNvPr id="6" name="TextBox 5"/>
          <p:cNvSpPr txBox="1"/>
          <p:nvPr/>
        </p:nvSpPr>
        <p:spPr>
          <a:xfrm>
            <a:off x="0" y="6477003"/>
            <a:ext cx="14630400" cy="523220"/>
          </a:xfrm>
          <a:prstGeom prst="rect">
            <a:avLst/>
          </a:prstGeom>
          <a:noFill/>
        </p:spPr>
        <p:txBody>
          <a:bodyPr wrap="square" lIns="91375" tIns="45684" rIns="91375" bIns="45684" rtlCol="0">
            <a:spAutoFit/>
          </a:bodyPr>
          <a:lstStyle/>
          <a:p>
            <a:pPr algn="ctr"/>
            <a:r>
              <a:rPr lang="en-US" sz="2800" b="1" dirty="0"/>
              <a:t>A Strategic Business Partner</a:t>
            </a:r>
          </a:p>
        </p:txBody>
      </p:sp>
    </p:spTree>
    <p:extLst>
      <p:ext uri="{BB962C8B-B14F-4D97-AF65-F5344CB8AC3E}">
        <p14:creationId xmlns:p14="http://schemas.microsoft.com/office/powerpoint/2010/main" val="1873097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077352"/>
            <a:ext cx="14630400" cy="113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6400" i="1" dirty="0">
                <a:solidFill>
                  <a:schemeClr val="accent1">
                    <a:lumMod val="50000"/>
                  </a:schemeClr>
                </a:solidFill>
                <a:latin typeface="Arial Black" pitchFamily="34" charset="0"/>
              </a:rPr>
              <a:t>Gold Sponsor &amp; Presenter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403" y="2895600"/>
            <a:ext cx="11809594" cy="2133600"/>
          </a:xfrm>
          <a:prstGeom prst="rect">
            <a:avLst/>
          </a:prstGeom>
        </p:spPr>
      </p:pic>
    </p:spTree>
    <p:extLst>
      <p:ext uri="{BB962C8B-B14F-4D97-AF65-F5344CB8AC3E}">
        <p14:creationId xmlns:p14="http://schemas.microsoft.com/office/powerpoint/2010/main" val="2780868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2743200"/>
            <a:ext cx="14630400" cy="162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Tony Cioffi</a:t>
            </a:r>
            <a:endParaRPr lang="en-US" sz="9600" dirty="0">
              <a:solidFill>
                <a:srgbClr val="004B70"/>
              </a:solidFill>
              <a:latin typeface="Arial Black" pitchFamily="34" charset="0"/>
            </a:endParaRPr>
          </a:p>
        </p:txBody>
      </p:sp>
      <p:sp>
        <p:nvSpPr>
          <p:cNvPr id="7" name="Text Box 3"/>
          <p:cNvSpPr txBox="1">
            <a:spLocks noChangeArrowheads="1"/>
          </p:cNvSpPr>
          <p:nvPr/>
        </p:nvSpPr>
        <p:spPr bwMode="auto">
          <a:xfrm>
            <a:off x="0" y="1295422"/>
            <a:ext cx="14782800" cy="1086263"/>
          </a:xfrm>
          <a:prstGeom prst="rect">
            <a:avLst/>
          </a:prstGeom>
          <a:noFill/>
          <a:ln>
            <a:noFill/>
          </a:ln>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6100" b="1" i="1" dirty="0">
                <a:solidFill>
                  <a:srgbClr val="004B70"/>
                </a:solidFill>
                <a:latin typeface="Arial Black" pitchFamily="34" charset="0"/>
              </a:rPr>
              <a:t>2020 Community Partner</a:t>
            </a: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7619" y="4419600"/>
            <a:ext cx="4987564" cy="2362200"/>
          </a:xfrm>
          <a:prstGeom prst="rect">
            <a:avLst/>
          </a:prstGeom>
        </p:spPr>
      </p:pic>
    </p:spTree>
    <p:extLst>
      <p:ext uri="{BB962C8B-B14F-4D97-AF65-F5344CB8AC3E}">
        <p14:creationId xmlns:p14="http://schemas.microsoft.com/office/powerpoint/2010/main" val="2524437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626" y="2546350"/>
            <a:ext cx="10232374" cy="2330450"/>
          </a:xfrm>
          <a:prstGeom prst="rect">
            <a:avLst/>
          </a:prstGeom>
        </p:spPr>
      </p:pic>
      <p:sp>
        <p:nvSpPr>
          <p:cNvPr id="6" name="TextBox 5"/>
          <p:cNvSpPr txBox="1"/>
          <p:nvPr/>
        </p:nvSpPr>
        <p:spPr>
          <a:xfrm>
            <a:off x="0" y="5021050"/>
            <a:ext cx="14630400" cy="846371"/>
          </a:xfrm>
          <a:prstGeom prst="rect">
            <a:avLst/>
          </a:prstGeom>
          <a:noFill/>
        </p:spPr>
        <p:txBody>
          <a:bodyPr wrap="square" lIns="91345" tIns="45668" rIns="91345" bIns="45668" rtlCol="0">
            <a:spAutoFit/>
          </a:bodyPr>
          <a:lstStyle/>
          <a:p>
            <a:pPr algn="ctr"/>
            <a:r>
              <a:rPr lang="en-US" sz="4900" b="1" dirty="0">
                <a:solidFill>
                  <a:schemeClr val="bg2">
                    <a:lumMod val="25000"/>
                  </a:schemeClr>
                </a:solidFill>
                <a:latin typeface="Times New Roman" panose="02020603050405020304" pitchFamily="18" charset="0"/>
                <a:cs typeface="Times New Roman" panose="02020603050405020304" pitchFamily="18" charset="0"/>
              </a:rPr>
              <a:t>Does </a:t>
            </a:r>
            <a:r>
              <a:rPr lang="en-US" sz="4900" b="1" i="1" dirty="0">
                <a:solidFill>
                  <a:schemeClr val="bg2">
                    <a:lumMod val="25000"/>
                  </a:schemeClr>
                </a:solidFill>
                <a:latin typeface="Times New Roman" panose="02020603050405020304" pitchFamily="18" charset="0"/>
                <a:cs typeface="Times New Roman" panose="02020603050405020304" pitchFamily="18" charset="0"/>
              </a:rPr>
              <a:t>your</a:t>
            </a:r>
            <a:r>
              <a:rPr lang="en-US" sz="4900" b="1" dirty="0">
                <a:solidFill>
                  <a:schemeClr val="bg2">
                    <a:lumMod val="25000"/>
                  </a:schemeClr>
                </a:solidFill>
                <a:latin typeface="Times New Roman" panose="02020603050405020304" pitchFamily="18" charset="0"/>
                <a:cs typeface="Times New Roman" panose="02020603050405020304" pitchFamily="18" charset="0"/>
              </a:rPr>
              <a:t> business insurance earn dividends?</a:t>
            </a:r>
          </a:p>
        </p:txBody>
      </p:sp>
      <p:sp>
        <p:nvSpPr>
          <p:cNvPr id="5" name="Text Box 3"/>
          <p:cNvSpPr txBox="1">
            <a:spLocks noChangeArrowheads="1"/>
          </p:cNvSpPr>
          <p:nvPr/>
        </p:nvSpPr>
        <p:spPr bwMode="auto">
          <a:xfrm>
            <a:off x="0" y="1066800"/>
            <a:ext cx="14782800" cy="1086235"/>
          </a:xfrm>
          <a:prstGeom prst="rect">
            <a:avLst/>
          </a:prstGeom>
          <a:noFill/>
          <a:ln>
            <a:noFill/>
          </a:ln>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6100" b="1" i="1" dirty="0">
                <a:solidFill>
                  <a:srgbClr val="004B70"/>
                </a:solidFill>
                <a:latin typeface="Arial Black" pitchFamily="34" charset="0"/>
              </a:rPr>
              <a:t>Business Insurance Program</a:t>
            </a:r>
          </a:p>
        </p:txBody>
      </p:sp>
      <p:sp>
        <p:nvSpPr>
          <p:cNvPr id="7" name="TextBox 6"/>
          <p:cNvSpPr txBox="1"/>
          <p:nvPr/>
        </p:nvSpPr>
        <p:spPr>
          <a:xfrm>
            <a:off x="0" y="6477003"/>
            <a:ext cx="14630400" cy="523220"/>
          </a:xfrm>
          <a:prstGeom prst="rect">
            <a:avLst/>
          </a:prstGeom>
          <a:noFill/>
        </p:spPr>
        <p:txBody>
          <a:bodyPr wrap="square" lIns="91375" tIns="45684" rIns="91375" bIns="45684" rtlCol="0">
            <a:spAutoFit/>
          </a:bodyPr>
          <a:lstStyle/>
          <a:p>
            <a:pPr algn="ctr"/>
            <a:r>
              <a:rPr lang="en-US" sz="2800" b="1" dirty="0"/>
              <a:t>A Strategic Business Partner</a:t>
            </a:r>
          </a:p>
        </p:txBody>
      </p:sp>
    </p:spTree>
    <p:extLst>
      <p:ext uri="{BB962C8B-B14F-4D97-AF65-F5344CB8AC3E}">
        <p14:creationId xmlns:p14="http://schemas.microsoft.com/office/powerpoint/2010/main" val="1726958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530047"/>
            <a:ext cx="14630400" cy="38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Nancy Dischinat </a:t>
            </a:r>
            <a:r>
              <a:rPr lang="en-US" sz="5900" b="1" i="1" dirty="0">
                <a:solidFill>
                  <a:srgbClr val="004B70"/>
                </a:solidFill>
                <a:latin typeface="Arial Black" pitchFamily="34" charset="0"/>
              </a:rPr>
              <a:t>Executive Director</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Huey Lewis &amp; The News - </a:t>
            </a:r>
            <a:r>
              <a:rPr lang="en-US" sz="3200" b="1" i="1" dirty="0" err="1"/>
              <a:t>Workin</a:t>
            </a:r>
            <a:r>
              <a:rPr lang="en-US" sz="3200" b="1" i="1" dirty="0"/>
              <a:t>' for a </a:t>
            </a:r>
            <a:r>
              <a:rPr lang="en-US" sz="3200" b="1" i="1" dirty="0" err="1"/>
              <a:t>Livin</a:t>
            </a:r>
            <a:r>
              <a:rPr lang="en-US" sz="3200" b="1" i="1" dirty="0"/>
              <a:t>'  </a:t>
            </a:r>
            <a:endParaRPr lang="en-US" sz="2900" b="1" i="1" dirty="0"/>
          </a:p>
        </p:txBody>
      </p:sp>
      <p:pic>
        <p:nvPicPr>
          <p:cNvPr id="8" name="Picture 7" descr="WBLV full-color Logo.jpg"/>
          <p:cNvPicPr>
            <a:picLocks noChangeAspect="1"/>
          </p:cNvPicPr>
          <p:nvPr/>
        </p:nvPicPr>
        <p:blipFill>
          <a:blip r:embed="rId2" cstate="print">
            <a:clrChange>
              <a:clrFrom>
                <a:srgbClr val="FFFFFE"/>
              </a:clrFrom>
              <a:clrTo>
                <a:srgbClr val="FFFFFE">
                  <a:alpha val="0"/>
                </a:srgbClr>
              </a:clrTo>
            </a:clrChange>
          </a:blip>
          <a:stretch>
            <a:fillRect/>
          </a:stretch>
        </p:blipFill>
        <p:spPr>
          <a:xfrm>
            <a:off x="3056203" y="4343400"/>
            <a:ext cx="9059597" cy="2133600"/>
          </a:xfrm>
          <a:prstGeom prst="rect">
            <a:avLst/>
          </a:prstGeom>
        </p:spPr>
      </p:pic>
      <p:sp>
        <p:nvSpPr>
          <p:cNvPr id="5" name="TextBox 4"/>
          <p:cNvSpPr txBox="1"/>
          <p:nvPr/>
        </p:nvSpPr>
        <p:spPr>
          <a:xfrm>
            <a:off x="0" y="6639580"/>
            <a:ext cx="14630400" cy="523220"/>
          </a:xfrm>
          <a:prstGeom prst="rect">
            <a:avLst/>
          </a:prstGeom>
          <a:noFill/>
        </p:spPr>
        <p:txBody>
          <a:bodyPr wrap="square" lIns="91375" tIns="45684" rIns="91375" bIns="45684" rtlCol="0">
            <a:spAutoFit/>
          </a:bodyPr>
          <a:lstStyle/>
          <a:p>
            <a:pPr algn="ctr"/>
            <a:r>
              <a:rPr lang="en-US" sz="2800" b="1" dirty="0"/>
              <a:t>A Strategic Business Partner</a:t>
            </a:r>
          </a:p>
        </p:txBody>
      </p:sp>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9541" y="2729675"/>
            <a:ext cx="9795510" cy="1627374"/>
          </a:xfrm>
          <a:prstGeom prst="rect">
            <a:avLst/>
          </a:prstGeom>
          <a:noFill/>
        </p:spPr>
        <p:txBody>
          <a:bodyPr wrap="square" lIns="0" tIns="0" rIns="0" bIns="0" rtlCol="0">
            <a:noAutofit/>
          </a:bodyPr>
          <a:lstStyle/>
          <a:p>
            <a:pPr marL="342779" indent="-342779" defTabSz="1096884">
              <a:buFont typeface="Arial" panose="020B0604020202020204" pitchFamily="34" charset="0"/>
              <a:buChar char="•"/>
            </a:pPr>
            <a:endParaRPr lang="en-US" sz="3400" b="1" dirty="0">
              <a:solidFill>
                <a:prstClr val="black"/>
              </a:solidFill>
              <a:latin typeface="Arial" panose="020B0604020202020204" pitchFamily="34" charset="0"/>
              <a:cs typeface="Arial" panose="020B0604020202020204" pitchFamily="34" charset="0"/>
            </a:endParaRPr>
          </a:p>
          <a:p>
            <a:pPr defTabSz="1096884"/>
            <a:r>
              <a:rPr lang="en-US" sz="3400" b="1" dirty="0">
                <a:solidFill>
                  <a:prstClr val="black"/>
                </a:solidFill>
                <a:latin typeface="Arial" panose="020B0604020202020204" pitchFamily="34" charset="0"/>
                <a:cs typeface="Arial" panose="020B0604020202020204" pitchFamily="34" charset="0"/>
              </a:rPr>
              <a:t>        </a:t>
            </a:r>
          </a:p>
          <a:p>
            <a:pPr marL="342779" indent="-342779" defTabSz="1096884">
              <a:buFont typeface="Arial" panose="020B0604020202020204" pitchFamily="34" charset="0"/>
              <a:buChar char="•"/>
            </a:pPr>
            <a:endParaRPr lang="en-US" sz="3400" b="1" dirty="0">
              <a:solidFill>
                <a:prstClr val="black"/>
              </a:solidFill>
              <a:latin typeface="Arial" panose="020B0604020202020204" pitchFamily="34" charset="0"/>
              <a:cs typeface="Arial" panose="020B0604020202020204" pitchFamily="34" charset="0"/>
            </a:endParaRPr>
          </a:p>
          <a:p>
            <a:pPr marL="342779" indent="-342779" defTabSz="1096884">
              <a:buFont typeface="Arial" panose="020B0604020202020204" pitchFamily="34" charset="0"/>
              <a:buChar char="•"/>
            </a:pPr>
            <a:endParaRPr lang="en-US" sz="3400" b="1" dirty="0">
              <a:solidFill>
                <a:prstClr val="black"/>
              </a:solidFill>
              <a:latin typeface="Arial" panose="020B0604020202020204" pitchFamily="34" charset="0"/>
              <a:cs typeface="Arial" panose="020B0604020202020204" pitchFamily="34" charset="0"/>
            </a:endParaRPr>
          </a:p>
          <a:p>
            <a:pPr marL="342779" indent="-342779" defTabSz="1096884">
              <a:buFont typeface="Arial" panose="020B0604020202020204" pitchFamily="34" charset="0"/>
              <a:buChar char="•"/>
            </a:pPr>
            <a:endParaRPr lang="en-US" sz="3400" dirty="0">
              <a:solidFill>
                <a:prstClr val="black"/>
              </a:solidFill>
              <a:latin typeface="Arial" panose="020B0604020202020204" pitchFamily="34" charset="0"/>
              <a:cs typeface="Arial" panose="020B0604020202020204" pitchFamily="34" charset="0"/>
            </a:endParaRPr>
          </a:p>
          <a:p>
            <a:pPr marL="342779" indent="-342779" defTabSz="1096884">
              <a:buFont typeface="Arial" panose="020B0604020202020204" pitchFamily="34" charset="0"/>
              <a:buChar char="•"/>
            </a:pPr>
            <a:endParaRPr lang="en-US" sz="34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0" y="8007810"/>
            <a:ext cx="1463040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36" tIns="59017" rIns="118036" bIns="59017" rtlCol="0" anchor="ctr"/>
          <a:lstStyle/>
          <a:p>
            <a:pPr algn="r" defTabSz="1096556">
              <a:defRPr/>
            </a:pPr>
            <a:r>
              <a:rPr lang="en-US" sz="1400" dirty="0">
                <a:solidFill>
                  <a:prstClr val="black"/>
                </a:solidFill>
                <a:latin typeface="Arial Black" panose="020B0A04020102020204" pitchFamily="34" charset="0"/>
              </a:rPr>
              <a:t>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10" y="192311"/>
            <a:ext cx="2256199" cy="531672"/>
          </a:xfrm>
          <a:prstGeom prst="rect">
            <a:avLst/>
          </a:prstGeom>
        </p:spPr>
      </p:pic>
      <p:pic>
        <p:nvPicPr>
          <p:cNvPr id="7" name="Picture 6" descr="https://wvumedicine.org/growchildrens/wp-content/uploads/sites/38/2018/09/AdobeStock_84367026.jpe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063972" y="1449249"/>
            <a:ext cx="5602606" cy="4807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Baby Girl Making Angry Face Funny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736" y="1542406"/>
            <a:ext cx="5881374" cy="4637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rot="16200000">
            <a:off x="3198680" y="6386999"/>
            <a:ext cx="1092103" cy="791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9687" tIns="54846" rIns="109687" bIns="54846" rtlCol="0" anchor="ctr"/>
          <a:lstStyle/>
          <a:p>
            <a:pPr algn="ctr" defTabSz="1096884"/>
            <a:endParaRPr lang="en-US" sz="2200" dirty="0">
              <a:solidFill>
                <a:prstClr val="white"/>
              </a:solidFill>
            </a:endParaRPr>
          </a:p>
        </p:txBody>
      </p:sp>
      <p:sp>
        <p:nvSpPr>
          <p:cNvPr id="10" name="Right Arrow 9"/>
          <p:cNvSpPr/>
          <p:nvPr/>
        </p:nvSpPr>
        <p:spPr>
          <a:xfrm rot="16200000">
            <a:off x="10855471" y="6445656"/>
            <a:ext cx="1092103" cy="791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9687" tIns="54846" rIns="109687" bIns="54846" rtlCol="0" anchor="ctr"/>
          <a:lstStyle/>
          <a:p>
            <a:pPr algn="ctr" defTabSz="1096884"/>
            <a:endParaRPr lang="en-US" sz="2200" dirty="0">
              <a:solidFill>
                <a:prstClr val="white"/>
              </a:solidFill>
            </a:endParaRPr>
          </a:p>
        </p:txBody>
      </p:sp>
      <p:sp>
        <p:nvSpPr>
          <p:cNvPr id="11" name="TextBox 10"/>
          <p:cNvSpPr txBox="1"/>
          <p:nvPr/>
        </p:nvSpPr>
        <p:spPr>
          <a:xfrm>
            <a:off x="1562680" y="7317916"/>
            <a:ext cx="4579826" cy="701730"/>
          </a:xfrm>
          <a:prstGeom prst="rect">
            <a:avLst/>
          </a:prstGeom>
          <a:noFill/>
          <a:ln>
            <a:noFill/>
          </a:ln>
        </p:spPr>
        <p:txBody>
          <a:bodyPr wrap="square" lIns="109687" tIns="54846" rIns="109687" bIns="54846" rtlCol="0">
            <a:spAutoFit/>
          </a:bodyPr>
          <a:lstStyle/>
          <a:p>
            <a:pPr algn="ctr" defTabSz="1096884"/>
            <a:r>
              <a:rPr lang="en-US" sz="3800" dirty="0">
                <a:solidFill>
                  <a:prstClr val="black"/>
                </a:solidFill>
                <a:latin typeface="Arial Black" panose="020B0A04020102020204" pitchFamily="34" charset="0"/>
              </a:rPr>
              <a:t>Mary…Long Ago</a:t>
            </a:r>
          </a:p>
        </p:txBody>
      </p:sp>
      <p:sp>
        <p:nvSpPr>
          <p:cNvPr id="12" name="TextBox 11"/>
          <p:cNvSpPr txBox="1"/>
          <p:nvPr/>
        </p:nvSpPr>
        <p:spPr>
          <a:xfrm>
            <a:off x="9005184" y="7314473"/>
            <a:ext cx="4784347" cy="701730"/>
          </a:xfrm>
          <a:prstGeom prst="rect">
            <a:avLst/>
          </a:prstGeom>
          <a:noFill/>
          <a:ln>
            <a:noFill/>
          </a:ln>
        </p:spPr>
        <p:txBody>
          <a:bodyPr wrap="square" lIns="109687" tIns="54846" rIns="109687" bIns="54846" rtlCol="0">
            <a:spAutoFit/>
          </a:bodyPr>
          <a:lstStyle/>
          <a:p>
            <a:pPr algn="ctr" defTabSz="1096884"/>
            <a:r>
              <a:rPr lang="en-US" sz="3800" dirty="0">
                <a:solidFill>
                  <a:prstClr val="black"/>
                </a:solidFill>
                <a:latin typeface="Arial Black" panose="020B0A04020102020204" pitchFamily="34" charset="0"/>
              </a:rPr>
              <a:t>Harry…Long Ago</a:t>
            </a:r>
          </a:p>
        </p:txBody>
      </p:sp>
      <p:cxnSp>
        <p:nvCxnSpPr>
          <p:cNvPr id="13" name="Straight Connector 12"/>
          <p:cNvCxnSpPr/>
          <p:nvPr/>
        </p:nvCxnSpPr>
        <p:spPr>
          <a:xfrm>
            <a:off x="0" y="1255487"/>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873657" y="-31812"/>
            <a:ext cx="12070080" cy="1292662"/>
          </a:xfrm>
          <a:prstGeom prst="rect">
            <a:avLst/>
          </a:prstGeom>
        </p:spPr>
        <p:txBody>
          <a:bodyPr wrap="square" lIns="109687" tIns="54846" rIns="109687" bIns="54846">
            <a:spAutoFit/>
          </a:bodyPr>
          <a:lstStyle/>
          <a:p>
            <a:pPr algn="ctr" defTabSz="1096884"/>
            <a:r>
              <a:rPr lang="en-US" sz="3800" b="1" dirty="0">
                <a:solidFill>
                  <a:srgbClr val="C00000"/>
                </a:solidFill>
                <a:latin typeface="Arial Black" panose="020B0A04020102020204" pitchFamily="34" charset="0"/>
              </a:rPr>
              <a:t>JOBS: Job Options Build Skills</a:t>
            </a:r>
            <a:r>
              <a:rPr lang="en-US" sz="3800" dirty="0">
                <a:solidFill>
                  <a:srgbClr val="C00000"/>
                </a:solidFill>
                <a:latin typeface="Arial Black" panose="020B0A04020102020204" pitchFamily="34" charset="0"/>
              </a:rPr>
              <a:t>   </a:t>
            </a:r>
            <a:br>
              <a:rPr lang="en-US" sz="3800" dirty="0">
                <a:solidFill>
                  <a:srgbClr val="C00000"/>
                </a:solidFill>
                <a:latin typeface="Arial Black" panose="020B0A04020102020204" pitchFamily="34" charset="0"/>
              </a:rPr>
            </a:br>
            <a:r>
              <a:rPr lang="en-US" sz="3800" dirty="0">
                <a:solidFill>
                  <a:srgbClr val="C00000"/>
                </a:solidFill>
                <a:latin typeface="Arial Black" panose="020B0A04020102020204" pitchFamily="34" charset="0"/>
              </a:rPr>
              <a:t>What Skills Are You Building, Babe?</a:t>
            </a:r>
          </a:p>
        </p:txBody>
      </p:sp>
    </p:spTree>
    <p:extLst>
      <p:ext uri="{BB962C8B-B14F-4D97-AF65-F5344CB8AC3E}">
        <p14:creationId xmlns:p14="http://schemas.microsoft.com/office/powerpoint/2010/main" val="3591958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6" descr="L&amp;I logo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7493" y="243186"/>
            <a:ext cx="9904096" cy="7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ctrTitle"/>
          </p:nvPr>
        </p:nvSpPr>
        <p:spPr>
          <a:xfrm>
            <a:off x="3022238" y="219646"/>
            <a:ext cx="6400800" cy="548640"/>
          </a:xfrm>
        </p:spPr>
        <p:txBody>
          <a:bodyPr>
            <a:normAutofit fontScale="90000"/>
          </a:bodyPr>
          <a:lstStyle/>
          <a:p>
            <a:r>
              <a:rPr lang="en-US" sz="2400" b="1" dirty="0">
                <a:solidFill>
                  <a:schemeClr val="bg1"/>
                </a:solidFill>
                <a:latin typeface="Arial" panose="020B0604020202020204" pitchFamily="34" charset="0"/>
              </a:rPr>
              <a:t>Lehigh Valley Workforce Program Participants</a:t>
            </a:r>
          </a:p>
        </p:txBody>
      </p:sp>
      <p:sp>
        <p:nvSpPr>
          <p:cNvPr id="6" name="TextBox 5"/>
          <p:cNvSpPr txBox="1"/>
          <p:nvPr/>
        </p:nvSpPr>
        <p:spPr>
          <a:xfrm>
            <a:off x="2497456" y="1371610"/>
            <a:ext cx="9784080" cy="553998"/>
          </a:xfrm>
          <a:prstGeom prst="rect">
            <a:avLst/>
          </a:prstGeom>
          <a:noFill/>
        </p:spPr>
        <p:txBody>
          <a:bodyPr lIns="109700" tIns="54852" rIns="109700" bIns="54852">
            <a:spAutoFit/>
          </a:bodyPr>
          <a:lstStyle/>
          <a:p>
            <a:pPr defTabSz="548508">
              <a:defRPr/>
            </a:pPr>
            <a:endParaRPr lang="en-US" sz="2900" b="1" dirty="0">
              <a:solidFill>
                <a:prstClr val="black"/>
              </a:solidFill>
            </a:endParaRPr>
          </a:p>
        </p:txBody>
      </p:sp>
      <p:sp>
        <p:nvSpPr>
          <p:cNvPr id="9" name="Content Placeholder 2"/>
          <p:cNvSpPr txBox="1">
            <a:spLocks/>
          </p:cNvSpPr>
          <p:nvPr/>
        </p:nvSpPr>
        <p:spPr bwMode="auto">
          <a:xfrm>
            <a:off x="2377446" y="1195149"/>
            <a:ext cx="9904096" cy="637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00" tIns="54852" rIns="109700" bIns="54852"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11370" indent="-411370" algn="l" defTabSz="548508">
              <a:buFont typeface="Wingdings" panose="05000000000000000000" pitchFamily="2" charset="2"/>
              <a:buChar char="Ø"/>
            </a:pPr>
            <a:endParaRPr lang="en-US" sz="2300" dirty="0">
              <a:solidFill>
                <a:srgbClr val="000000"/>
              </a:solidFill>
              <a:latin typeface="Arial" panose="020B0604020202020204" pitchFamily="34" charset="0"/>
            </a:endParaRPr>
          </a:p>
        </p:txBody>
      </p:sp>
      <p:grpSp>
        <p:nvGrpSpPr>
          <p:cNvPr id="14" name="Group 13"/>
          <p:cNvGrpSpPr/>
          <p:nvPr/>
        </p:nvGrpSpPr>
        <p:grpSpPr>
          <a:xfrm>
            <a:off x="1563000" y="1118655"/>
            <a:ext cx="11956958" cy="6807481"/>
            <a:chOff x="1206631" y="1010643"/>
            <a:chExt cx="9964132" cy="5672901"/>
          </a:xfrm>
        </p:grpSpPr>
        <p:pic>
          <p:nvPicPr>
            <p:cNvPr id="5" name="Picture 4">
              <a:extLst>
                <a:ext uri="{FF2B5EF4-FFF2-40B4-BE49-F238E27FC236}">
                  <a16:creationId xmlns="" xmlns:a16="http://schemas.microsoft.com/office/drawing/2014/main" id="{35321D12-5352-4B13-87F1-ED9AFB7F14E6}"/>
                </a:ext>
              </a:extLst>
            </p:cNvPr>
            <p:cNvPicPr>
              <a:picLocks noChangeAspect="1"/>
            </p:cNvPicPr>
            <p:nvPr/>
          </p:nvPicPr>
          <p:blipFill rotWithShape="1">
            <a:blip r:embed="rId4"/>
            <a:srcRect l="3883" t="4270" r="6222" b="5283"/>
            <a:stretch/>
          </p:blipFill>
          <p:spPr>
            <a:xfrm>
              <a:off x="1206631" y="1010643"/>
              <a:ext cx="9964132" cy="5672901"/>
            </a:xfrm>
            <a:prstGeom prst="rect">
              <a:avLst/>
            </a:prstGeom>
          </p:spPr>
        </p:pic>
        <p:pic>
          <p:nvPicPr>
            <p:cNvPr id="10" name="Picture 9">
              <a:extLst>
                <a:ext uri="{FF2B5EF4-FFF2-40B4-BE49-F238E27FC236}">
                  <a16:creationId xmlns="" xmlns:a16="http://schemas.microsoft.com/office/drawing/2014/main" id="{381DD629-7C3D-48D5-A8AF-ED75B90DC189}"/>
                </a:ext>
              </a:extLst>
            </p:cNvPr>
            <p:cNvPicPr>
              <a:picLocks noChangeAspect="1"/>
            </p:cNvPicPr>
            <p:nvPr/>
          </p:nvPicPr>
          <p:blipFill>
            <a:blip r:embed="rId5"/>
            <a:stretch>
              <a:fillRect/>
            </a:stretch>
          </p:blipFill>
          <p:spPr>
            <a:xfrm>
              <a:off x="5340443" y="2005252"/>
              <a:ext cx="1918196" cy="3349174"/>
            </a:xfrm>
            <a:prstGeom prst="rect">
              <a:avLst/>
            </a:prstGeom>
          </p:spPr>
        </p:pic>
        <p:pic>
          <p:nvPicPr>
            <p:cNvPr id="7" name="Picture 6">
              <a:extLst>
                <a:ext uri="{FF2B5EF4-FFF2-40B4-BE49-F238E27FC236}">
                  <a16:creationId xmlns="" xmlns:a16="http://schemas.microsoft.com/office/drawing/2014/main" id="{38E4E5AE-F64B-47A1-83DE-5ED372634258}"/>
                </a:ext>
              </a:extLst>
            </p:cNvPr>
            <p:cNvPicPr>
              <a:picLocks noChangeAspect="1"/>
            </p:cNvPicPr>
            <p:nvPr/>
          </p:nvPicPr>
          <p:blipFill>
            <a:blip r:embed="rId6"/>
            <a:stretch>
              <a:fillRect/>
            </a:stretch>
          </p:blipFill>
          <p:spPr>
            <a:xfrm>
              <a:off x="2876169" y="2526399"/>
              <a:ext cx="885681" cy="875137"/>
            </a:xfrm>
            <a:prstGeom prst="rect">
              <a:avLst/>
            </a:prstGeom>
          </p:spPr>
        </p:pic>
        <p:sp>
          <p:nvSpPr>
            <p:cNvPr id="8" name="TextBox 7">
              <a:extLst>
                <a:ext uri="{FF2B5EF4-FFF2-40B4-BE49-F238E27FC236}">
                  <a16:creationId xmlns="" xmlns:a16="http://schemas.microsoft.com/office/drawing/2014/main" id="{9769E060-9B89-4672-A4B3-2F7462D97E72}"/>
                </a:ext>
              </a:extLst>
            </p:cNvPr>
            <p:cNvSpPr txBox="1"/>
            <p:nvPr/>
          </p:nvSpPr>
          <p:spPr>
            <a:xfrm>
              <a:off x="5199362" y="2003656"/>
              <a:ext cx="848139" cy="892552"/>
            </a:xfrm>
            <a:prstGeom prst="rect">
              <a:avLst/>
            </a:prstGeom>
            <a:noFill/>
          </p:spPr>
          <p:txBody>
            <a:bodyPr wrap="square" rtlCol="0">
              <a:spAutoFit/>
            </a:bodyPr>
            <a:lstStyle/>
            <a:p>
              <a:pPr defTabSz="548508"/>
              <a:r>
                <a:rPr lang="en-US" b="1" dirty="0">
                  <a:solidFill>
                    <a:prstClr val="black"/>
                  </a:solidFill>
                </a:rPr>
                <a:t>Female, </a:t>
              </a:r>
              <a:r>
                <a:rPr lang="en-US" dirty="0">
                  <a:solidFill>
                    <a:prstClr val="black"/>
                  </a:solidFill>
                </a:rPr>
                <a:t>55.0% </a:t>
              </a:r>
            </a:p>
            <a:p>
              <a:pPr defTabSz="548508"/>
              <a:endParaRPr lang="en-US" sz="1200" dirty="0">
                <a:solidFill>
                  <a:prstClr val="black"/>
                </a:solidFill>
              </a:endParaRPr>
            </a:p>
            <a:p>
              <a:pPr defTabSz="548508"/>
              <a:endParaRPr lang="en-US" sz="1200" dirty="0">
                <a:solidFill>
                  <a:prstClr val="black"/>
                </a:solidFill>
              </a:endParaRPr>
            </a:p>
          </p:txBody>
        </p:sp>
        <p:sp>
          <p:nvSpPr>
            <p:cNvPr id="11" name="TextBox 10">
              <a:extLst>
                <a:ext uri="{FF2B5EF4-FFF2-40B4-BE49-F238E27FC236}">
                  <a16:creationId xmlns="" xmlns:a16="http://schemas.microsoft.com/office/drawing/2014/main" id="{D69DDCAD-1922-4E49-A1D4-9155BB975B04}"/>
                </a:ext>
              </a:extLst>
            </p:cNvPr>
            <p:cNvSpPr txBox="1"/>
            <p:nvPr/>
          </p:nvSpPr>
          <p:spPr>
            <a:xfrm>
              <a:off x="6503946" y="2105872"/>
              <a:ext cx="795130" cy="892552"/>
            </a:xfrm>
            <a:prstGeom prst="rect">
              <a:avLst/>
            </a:prstGeom>
            <a:noFill/>
          </p:spPr>
          <p:txBody>
            <a:bodyPr wrap="square" rtlCol="0">
              <a:spAutoFit/>
            </a:bodyPr>
            <a:lstStyle/>
            <a:p>
              <a:pPr defTabSz="548508"/>
              <a:r>
                <a:rPr lang="en-US" b="1" dirty="0">
                  <a:solidFill>
                    <a:prstClr val="black"/>
                  </a:solidFill>
                </a:rPr>
                <a:t>Male, </a:t>
              </a:r>
              <a:r>
                <a:rPr lang="en-US" dirty="0">
                  <a:solidFill>
                    <a:prstClr val="black"/>
                  </a:solidFill>
                </a:rPr>
                <a:t>45.0%</a:t>
              </a:r>
            </a:p>
            <a:p>
              <a:pPr defTabSz="548508"/>
              <a:endParaRPr lang="en-US" sz="1200" dirty="0">
                <a:solidFill>
                  <a:prstClr val="black"/>
                </a:solidFill>
              </a:endParaRPr>
            </a:p>
            <a:p>
              <a:pPr defTabSz="548508"/>
              <a:endParaRPr lang="en-US" sz="1200" dirty="0">
                <a:solidFill>
                  <a:prstClr val="black"/>
                </a:solidFill>
              </a:endParaRPr>
            </a:p>
          </p:txBody>
        </p:sp>
        <p:sp>
          <p:nvSpPr>
            <p:cNvPr id="12" name="TextBox 11">
              <a:extLst>
                <a:ext uri="{FF2B5EF4-FFF2-40B4-BE49-F238E27FC236}">
                  <a16:creationId xmlns="" xmlns:a16="http://schemas.microsoft.com/office/drawing/2014/main" id="{C1A0541E-B71B-4710-8EB0-BC7E460297A1}"/>
                </a:ext>
              </a:extLst>
            </p:cNvPr>
            <p:cNvSpPr txBox="1"/>
            <p:nvPr/>
          </p:nvSpPr>
          <p:spPr>
            <a:xfrm>
              <a:off x="2630076" y="1840485"/>
              <a:ext cx="1602557" cy="584775"/>
            </a:xfrm>
            <a:prstGeom prst="rect">
              <a:avLst/>
            </a:prstGeom>
            <a:noFill/>
          </p:spPr>
          <p:txBody>
            <a:bodyPr wrap="square" rtlCol="0">
              <a:spAutoFit/>
            </a:bodyPr>
            <a:lstStyle/>
            <a:p>
              <a:pPr algn="ctr" defTabSz="548508"/>
              <a:r>
                <a:rPr lang="en-US" b="1" dirty="0">
                  <a:solidFill>
                    <a:prstClr val="black"/>
                  </a:solidFill>
                </a:rPr>
                <a:t>Diploma/GED, </a:t>
              </a:r>
              <a:r>
                <a:rPr lang="en-US" dirty="0">
                  <a:solidFill>
                    <a:prstClr val="black"/>
                  </a:solidFill>
                </a:rPr>
                <a:t>52.1%</a:t>
              </a:r>
            </a:p>
          </p:txBody>
        </p:sp>
        <p:sp>
          <p:nvSpPr>
            <p:cNvPr id="15" name="TextBox 14">
              <a:extLst>
                <a:ext uri="{FF2B5EF4-FFF2-40B4-BE49-F238E27FC236}">
                  <a16:creationId xmlns="" xmlns:a16="http://schemas.microsoft.com/office/drawing/2014/main" id="{257FE7E9-A8E6-4EF8-A1DB-5C95568044E5}"/>
                </a:ext>
              </a:extLst>
            </p:cNvPr>
            <p:cNvSpPr txBox="1"/>
            <p:nvPr/>
          </p:nvSpPr>
          <p:spPr>
            <a:xfrm>
              <a:off x="1797866" y="2262449"/>
              <a:ext cx="1482657" cy="584775"/>
            </a:xfrm>
            <a:prstGeom prst="rect">
              <a:avLst/>
            </a:prstGeom>
            <a:noFill/>
          </p:spPr>
          <p:txBody>
            <a:bodyPr wrap="square" rtlCol="0">
              <a:spAutoFit/>
            </a:bodyPr>
            <a:lstStyle/>
            <a:p>
              <a:pPr algn="ctr" defTabSz="548508"/>
              <a:r>
                <a:rPr lang="en-US" b="1" dirty="0">
                  <a:solidFill>
                    <a:prstClr val="black"/>
                  </a:solidFill>
                </a:rPr>
                <a:t>Less than HS, </a:t>
              </a:r>
              <a:r>
                <a:rPr lang="en-US" dirty="0">
                  <a:solidFill>
                    <a:prstClr val="black"/>
                  </a:solidFill>
                </a:rPr>
                <a:t>9.0%</a:t>
              </a:r>
              <a:endParaRPr lang="en-US" b="1" dirty="0">
                <a:solidFill>
                  <a:prstClr val="black"/>
                </a:solidFill>
              </a:endParaRPr>
            </a:p>
          </p:txBody>
        </p:sp>
        <p:sp>
          <p:nvSpPr>
            <p:cNvPr id="17" name="TextBox 16">
              <a:extLst>
                <a:ext uri="{FF2B5EF4-FFF2-40B4-BE49-F238E27FC236}">
                  <a16:creationId xmlns="" xmlns:a16="http://schemas.microsoft.com/office/drawing/2014/main" id="{9E52F5FF-8217-44A3-A69A-8A20B4C1EAE8}"/>
                </a:ext>
              </a:extLst>
            </p:cNvPr>
            <p:cNvSpPr txBox="1"/>
            <p:nvPr/>
          </p:nvSpPr>
          <p:spPr>
            <a:xfrm>
              <a:off x="2773363" y="3451940"/>
              <a:ext cx="1148187" cy="584775"/>
            </a:xfrm>
            <a:prstGeom prst="rect">
              <a:avLst/>
            </a:prstGeom>
            <a:noFill/>
          </p:spPr>
          <p:txBody>
            <a:bodyPr wrap="square" rtlCol="0">
              <a:spAutoFit/>
            </a:bodyPr>
            <a:lstStyle/>
            <a:p>
              <a:pPr algn="ctr" defTabSz="548508"/>
              <a:r>
                <a:rPr lang="en-US" b="1" dirty="0">
                  <a:solidFill>
                    <a:prstClr val="black"/>
                  </a:solidFill>
                </a:rPr>
                <a:t>Bachelor’s, </a:t>
              </a:r>
              <a:r>
                <a:rPr lang="en-US" dirty="0">
                  <a:solidFill>
                    <a:prstClr val="black"/>
                  </a:solidFill>
                </a:rPr>
                <a:t>13.9%</a:t>
              </a:r>
              <a:endParaRPr lang="en-US" b="1" dirty="0">
                <a:solidFill>
                  <a:prstClr val="black"/>
                </a:solidFill>
              </a:endParaRPr>
            </a:p>
          </p:txBody>
        </p:sp>
        <p:sp>
          <p:nvSpPr>
            <p:cNvPr id="18" name="TextBox 17">
              <a:extLst>
                <a:ext uri="{FF2B5EF4-FFF2-40B4-BE49-F238E27FC236}">
                  <a16:creationId xmlns="" xmlns:a16="http://schemas.microsoft.com/office/drawing/2014/main" id="{1EFCF443-2730-4311-B575-0DA68EA1C017}"/>
                </a:ext>
              </a:extLst>
            </p:cNvPr>
            <p:cNvSpPr txBox="1"/>
            <p:nvPr/>
          </p:nvSpPr>
          <p:spPr>
            <a:xfrm>
              <a:off x="1809948" y="2803859"/>
              <a:ext cx="1197202" cy="830997"/>
            </a:xfrm>
            <a:prstGeom prst="rect">
              <a:avLst/>
            </a:prstGeom>
            <a:noFill/>
          </p:spPr>
          <p:txBody>
            <a:bodyPr wrap="square" rtlCol="0">
              <a:spAutoFit/>
            </a:bodyPr>
            <a:lstStyle/>
            <a:p>
              <a:pPr algn="ctr" defTabSz="548508"/>
              <a:r>
                <a:rPr lang="en-US" b="1" dirty="0">
                  <a:solidFill>
                    <a:prstClr val="black"/>
                  </a:solidFill>
                </a:rPr>
                <a:t>Beyond Bachelor’s</a:t>
              </a:r>
              <a:r>
                <a:rPr lang="en-US" dirty="0">
                  <a:solidFill>
                    <a:prstClr val="black"/>
                  </a:solidFill>
                </a:rPr>
                <a:t>, 3.6%</a:t>
              </a:r>
            </a:p>
          </p:txBody>
        </p:sp>
        <p:sp>
          <p:nvSpPr>
            <p:cNvPr id="19" name="TextBox 18">
              <a:extLst>
                <a:ext uri="{FF2B5EF4-FFF2-40B4-BE49-F238E27FC236}">
                  <a16:creationId xmlns="" xmlns:a16="http://schemas.microsoft.com/office/drawing/2014/main" id="{78EBE346-1F59-4C0E-B82B-945E9832A23A}"/>
                </a:ext>
              </a:extLst>
            </p:cNvPr>
            <p:cNvSpPr txBox="1"/>
            <p:nvPr/>
          </p:nvSpPr>
          <p:spPr>
            <a:xfrm>
              <a:off x="3476459" y="2306716"/>
              <a:ext cx="1689428" cy="830997"/>
            </a:xfrm>
            <a:prstGeom prst="rect">
              <a:avLst/>
            </a:prstGeom>
            <a:noFill/>
          </p:spPr>
          <p:txBody>
            <a:bodyPr wrap="square" rtlCol="0">
              <a:spAutoFit/>
            </a:bodyPr>
            <a:lstStyle/>
            <a:p>
              <a:pPr algn="ctr" defTabSz="548508"/>
              <a:r>
                <a:rPr lang="en-US" b="1" dirty="0">
                  <a:solidFill>
                    <a:prstClr val="black"/>
                  </a:solidFill>
                </a:rPr>
                <a:t>Associate’s/Other Postsecondary, </a:t>
              </a:r>
            </a:p>
            <a:p>
              <a:pPr algn="ctr" defTabSz="548508"/>
              <a:r>
                <a:rPr lang="en-US" dirty="0">
                  <a:solidFill>
                    <a:prstClr val="black"/>
                  </a:solidFill>
                </a:rPr>
                <a:t>11.0%</a:t>
              </a:r>
              <a:endParaRPr lang="en-US" b="1" dirty="0">
                <a:solidFill>
                  <a:prstClr val="black"/>
                </a:solidFill>
              </a:endParaRPr>
            </a:p>
          </p:txBody>
        </p:sp>
        <p:sp>
          <p:nvSpPr>
            <p:cNvPr id="20" name="TextBox 19">
              <a:extLst>
                <a:ext uri="{FF2B5EF4-FFF2-40B4-BE49-F238E27FC236}">
                  <a16:creationId xmlns="" xmlns:a16="http://schemas.microsoft.com/office/drawing/2014/main" id="{74D2930C-851A-45FA-AF65-3286A1C5C2DA}"/>
                </a:ext>
              </a:extLst>
            </p:cNvPr>
            <p:cNvSpPr txBox="1"/>
            <p:nvPr/>
          </p:nvSpPr>
          <p:spPr>
            <a:xfrm>
              <a:off x="3508193" y="3122258"/>
              <a:ext cx="2102177" cy="584775"/>
            </a:xfrm>
            <a:prstGeom prst="rect">
              <a:avLst/>
            </a:prstGeom>
            <a:noFill/>
          </p:spPr>
          <p:txBody>
            <a:bodyPr wrap="square" rtlCol="0">
              <a:spAutoFit/>
            </a:bodyPr>
            <a:lstStyle/>
            <a:p>
              <a:pPr algn="ctr" defTabSz="548508"/>
              <a:r>
                <a:rPr lang="en-US" b="1" dirty="0">
                  <a:solidFill>
                    <a:prstClr val="black"/>
                  </a:solidFill>
                </a:rPr>
                <a:t>Some Postsecondary, </a:t>
              </a:r>
              <a:r>
                <a:rPr lang="en-US" dirty="0">
                  <a:solidFill>
                    <a:prstClr val="black"/>
                  </a:solidFill>
                </a:rPr>
                <a:t>10.4%</a:t>
              </a:r>
              <a:endParaRPr lang="en-US" b="1" dirty="0">
                <a:solidFill>
                  <a:prstClr val="black"/>
                </a:solidFill>
              </a:endParaRPr>
            </a:p>
          </p:txBody>
        </p:sp>
        <p:pic>
          <p:nvPicPr>
            <p:cNvPr id="3" name="Picture 2">
              <a:extLst>
                <a:ext uri="{FF2B5EF4-FFF2-40B4-BE49-F238E27FC236}">
                  <a16:creationId xmlns="" xmlns:a16="http://schemas.microsoft.com/office/drawing/2014/main" id="{72296842-5979-48DE-AAD7-1DF3CB2B376A}"/>
                </a:ext>
              </a:extLst>
            </p:cNvPr>
            <p:cNvPicPr>
              <a:picLocks noChangeAspect="1"/>
            </p:cNvPicPr>
            <p:nvPr/>
          </p:nvPicPr>
          <p:blipFill>
            <a:blip r:embed="rId7"/>
            <a:stretch>
              <a:fillRect/>
            </a:stretch>
          </p:blipFill>
          <p:spPr>
            <a:xfrm>
              <a:off x="7981765" y="1725127"/>
              <a:ext cx="1052350" cy="975616"/>
            </a:xfrm>
            <a:prstGeom prst="rect">
              <a:avLst/>
            </a:prstGeom>
          </p:spPr>
        </p:pic>
        <p:pic>
          <p:nvPicPr>
            <p:cNvPr id="4" name="Picture 3">
              <a:extLst>
                <a:ext uri="{FF2B5EF4-FFF2-40B4-BE49-F238E27FC236}">
                  <a16:creationId xmlns="" xmlns:a16="http://schemas.microsoft.com/office/drawing/2014/main" id="{A59525D7-714A-4F5F-AD28-14B02848C839}"/>
                </a:ext>
              </a:extLst>
            </p:cNvPr>
            <p:cNvPicPr>
              <a:picLocks noChangeAspect="1"/>
            </p:cNvPicPr>
            <p:nvPr/>
          </p:nvPicPr>
          <p:blipFill>
            <a:blip r:embed="rId8"/>
            <a:stretch>
              <a:fillRect/>
            </a:stretch>
          </p:blipFill>
          <p:spPr>
            <a:xfrm>
              <a:off x="7702299" y="2980485"/>
              <a:ext cx="1034452" cy="927652"/>
            </a:xfrm>
            <a:prstGeom prst="rect">
              <a:avLst/>
            </a:prstGeom>
          </p:spPr>
        </p:pic>
        <p:sp>
          <p:nvSpPr>
            <p:cNvPr id="13" name="TextBox 12">
              <a:extLst>
                <a:ext uri="{FF2B5EF4-FFF2-40B4-BE49-F238E27FC236}">
                  <a16:creationId xmlns="" xmlns:a16="http://schemas.microsoft.com/office/drawing/2014/main" id="{00FE0819-4788-4B8C-A268-57EE2271ABA6}"/>
                </a:ext>
              </a:extLst>
            </p:cNvPr>
            <p:cNvSpPr txBox="1"/>
            <p:nvPr/>
          </p:nvSpPr>
          <p:spPr>
            <a:xfrm>
              <a:off x="8802449" y="2196091"/>
              <a:ext cx="1223602" cy="584775"/>
            </a:xfrm>
            <a:prstGeom prst="rect">
              <a:avLst/>
            </a:prstGeom>
            <a:noFill/>
          </p:spPr>
          <p:txBody>
            <a:bodyPr wrap="square" rtlCol="0">
              <a:spAutoFit/>
            </a:bodyPr>
            <a:lstStyle/>
            <a:p>
              <a:pPr algn="ctr" defTabSz="548508"/>
              <a:r>
                <a:rPr lang="en-US" b="1" dirty="0">
                  <a:solidFill>
                    <a:prstClr val="black"/>
                  </a:solidFill>
                </a:rPr>
                <a:t>Veterans,  </a:t>
              </a:r>
              <a:r>
                <a:rPr lang="en-US" dirty="0">
                  <a:solidFill>
                    <a:prstClr val="black"/>
                  </a:solidFill>
                </a:rPr>
                <a:t>3.2%</a:t>
              </a:r>
            </a:p>
          </p:txBody>
        </p:sp>
        <p:sp>
          <p:nvSpPr>
            <p:cNvPr id="22" name="TextBox 21">
              <a:extLst>
                <a:ext uri="{FF2B5EF4-FFF2-40B4-BE49-F238E27FC236}">
                  <a16:creationId xmlns="" xmlns:a16="http://schemas.microsoft.com/office/drawing/2014/main" id="{41EDF447-F629-4095-ACD3-B32D5BD4B4E1}"/>
                </a:ext>
              </a:extLst>
            </p:cNvPr>
            <p:cNvSpPr txBox="1"/>
            <p:nvPr/>
          </p:nvSpPr>
          <p:spPr>
            <a:xfrm>
              <a:off x="8517873" y="3024996"/>
              <a:ext cx="1568807" cy="564257"/>
            </a:xfrm>
            <a:prstGeom prst="rect">
              <a:avLst/>
            </a:prstGeom>
            <a:noFill/>
          </p:spPr>
          <p:txBody>
            <a:bodyPr wrap="square" rtlCol="0">
              <a:spAutoFit/>
            </a:bodyPr>
            <a:lstStyle/>
            <a:p>
              <a:pPr algn="ctr" defTabSz="548508"/>
              <a:r>
                <a:rPr lang="en-US" b="1" dirty="0">
                  <a:solidFill>
                    <a:prstClr val="black"/>
                  </a:solidFill>
                </a:rPr>
                <a:t>Individuals with a Disability, </a:t>
              </a:r>
              <a:r>
                <a:rPr lang="en-US" dirty="0">
                  <a:solidFill>
                    <a:prstClr val="black"/>
                  </a:solidFill>
                </a:rPr>
                <a:t>3.2%</a:t>
              </a:r>
            </a:p>
          </p:txBody>
        </p:sp>
        <p:pic>
          <p:nvPicPr>
            <p:cNvPr id="21" name="Picture 20">
              <a:extLst>
                <a:ext uri="{FF2B5EF4-FFF2-40B4-BE49-F238E27FC236}">
                  <a16:creationId xmlns="" xmlns:a16="http://schemas.microsoft.com/office/drawing/2014/main" id="{6AEF47A7-B75D-4A17-96CA-05537DF192EC}"/>
                </a:ext>
              </a:extLst>
            </p:cNvPr>
            <p:cNvPicPr>
              <a:picLocks noChangeAspect="1"/>
            </p:cNvPicPr>
            <p:nvPr/>
          </p:nvPicPr>
          <p:blipFill>
            <a:blip r:embed="rId9"/>
            <a:stretch>
              <a:fillRect/>
            </a:stretch>
          </p:blipFill>
          <p:spPr>
            <a:xfrm>
              <a:off x="7671577" y="4378439"/>
              <a:ext cx="970617" cy="1001491"/>
            </a:xfrm>
            <a:prstGeom prst="rect">
              <a:avLst/>
            </a:prstGeom>
          </p:spPr>
        </p:pic>
        <p:sp>
          <p:nvSpPr>
            <p:cNvPr id="26" name="TextBox 25">
              <a:extLst>
                <a:ext uri="{FF2B5EF4-FFF2-40B4-BE49-F238E27FC236}">
                  <a16:creationId xmlns="" xmlns:a16="http://schemas.microsoft.com/office/drawing/2014/main" id="{A7853A97-FAF9-4049-B81D-14C006286BF8}"/>
                </a:ext>
              </a:extLst>
            </p:cNvPr>
            <p:cNvSpPr txBox="1"/>
            <p:nvPr/>
          </p:nvSpPr>
          <p:spPr>
            <a:xfrm>
              <a:off x="7041726" y="5199230"/>
              <a:ext cx="1046922" cy="584775"/>
            </a:xfrm>
            <a:prstGeom prst="rect">
              <a:avLst/>
            </a:prstGeom>
            <a:noFill/>
          </p:spPr>
          <p:txBody>
            <a:bodyPr wrap="square" rtlCol="0">
              <a:spAutoFit/>
            </a:bodyPr>
            <a:lstStyle/>
            <a:p>
              <a:pPr algn="ctr" defTabSz="548508"/>
              <a:r>
                <a:rPr lang="en-US" b="1" dirty="0">
                  <a:solidFill>
                    <a:prstClr val="black"/>
                  </a:solidFill>
                </a:rPr>
                <a:t>Hispanic, </a:t>
              </a:r>
              <a:r>
                <a:rPr lang="en-US" dirty="0">
                  <a:solidFill>
                    <a:prstClr val="black"/>
                  </a:solidFill>
                </a:rPr>
                <a:t>25.3%</a:t>
              </a:r>
            </a:p>
          </p:txBody>
        </p:sp>
        <p:sp>
          <p:nvSpPr>
            <p:cNvPr id="27" name="TextBox 26">
              <a:extLst>
                <a:ext uri="{FF2B5EF4-FFF2-40B4-BE49-F238E27FC236}">
                  <a16:creationId xmlns="" xmlns:a16="http://schemas.microsoft.com/office/drawing/2014/main" id="{F4A36776-62E3-4210-B070-58AB1A4B11DD}"/>
                </a:ext>
              </a:extLst>
            </p:cNvPr>
            <p:cNvSpPr txBox="1"/>
            <p:nvPr/>
          </p:nvSpPr>
          <p:spPr>
            <a:xfrm>
              <a:off x="8519644" y="4547750"/>
              <a:ext cx="1199390" cy="320601"/>
            </a:xfrm>
            <a:prstGeom prst="rect">
              <a:avLst/>
            </a:prstGeom>
            <a:noFill/>
          </p:spPr>
          <p:txBody>
            <a:bodyPr wrap="square" rtlCol="0">
              <a:spAutoFit/>
            </a:bodyPr>
            <a:lstStyle/>
            <a:p>
              <a:pPr algn="ctr" defTabSz="548508"/>
              <a:r>
                <a:rPr lang="en-US" b="1" dirty="0">
                  <a:solidFill>
                    <a:prstClr val="black"/>
                  </a:solidFill>
                </a:rPr>
                <a:t>Other, </a:t>
              </a:r>
              <a:r>
                <a:rPr lang="en-US" dirty="0">
                  <a:solidFill>
                    <a:prstClr val="black"/>
                  </a:solidFill>
                </a:rPr>
                <a:t>3.7%</a:t>
              </a:r>
            </a:p>
          </p:txBody>
        </p:sp>
        <p:sp>
          <p:nvSpPr>
            <p:cNvPr id="28" name="TextBox 27">
              <a:extLst>
                <a:ext uri="{FF2B5EF4-FFF2-40B4-BE49-F238E27FC236}">
                  <a16:creationId xmlns="" xmlns:a16="http://schemas.microsoft.com/office/drawing/2014/main" id="{970F37B0-DEF5-42EF-9857-E04FD8EE8449}"/>
                </a:ext>
              </a:extLst>
            </p:cNvPr>
            <p:cNvSpPr txBox="1"/>
            <p:nvPr/>
          </p:nvSpPr>
          <p:spPr>
            <a:xfrm>
              <a:off x="7548391" y="4078619"/>
              <a:ext cx="1246817" cy="320601"/>
            </a:xfrm>
            <a:prstGeom prst="rect">
              <a:avLst/>
            </a:prstGeom>
            <a:noFill/>
          </p:spPr>
          <p:txBody>
            <a:bodyPr wrap="square" rtlCol="0">
              <a:spAutoFit/>
            </a:bodyPr>
            <a:lstStyle/>
            <a:p>
              <a:pPr algn="ctr" defTabSz="548508"/>
              <a:r>
                <a:rPr lang="en-US" b="1" dirty="0">
                  <a:solidFill>
                    <a:prstClr val="black"/>
                  </a:solidFill>
                </a:rPr>
                <a:t>Black, </a:t>
              </a:r>
              <a:r>
                <a:rPr lang="en-US" dirty="0">
                  <a:solidFill>
                    <a:prstClr val="black"/>
                  </a:solidFill>
                </a:rPr>
                <a:t>10.5%</a:t>
              </a:r>
            </a:p>
          </p:txBody>
        </p:sp>
        <p:sp>
          <p:nvSpPr>
            <p:cNvPr id="29" name="TextBox 28">
              <a:extLst>
                <a:ext uri="{FF2B5EF4-FFF2-40B4-BE49-F238E27FC236}">
                  <a16:creationId xmlns="" xmlns:a16="http://schemas.microsoft.com/office/drawing/2014/main" id="{C2691B35-9A78-48A6-8007-21B5C28AEA93}"/>
                </a:ext>
              </a:extLst>
            </p:cNvPr>
            <p:cNvSpPr txBox="1"/>
            <p:nvPr/>
          </p:nvSpPr>
          <p:spPr>
            <a:xfrm>
              <a:off x="8404751" y="5128611"/>
              <a:ext cx="1521673" cy="584775"/>
            </a:xfrm>
            <a:prstGeom prst="rect">
              <a:avLst/>
            </a:prstGeom>
            <a:noFill/>
          </p:spPr>
          <p:txBody>
            <a:bodyPr wrap="square" rtlCol="0">
              <a:spAutoFit/>
            </a:bodyPr>
            <a:lstStyle/>
            <a:p>
              <a:pPr algn="ctr" defTabSz="548508"/>
              <a:r>
                <a:rPr lang="en-US" b="1" dirty="0">
                  <a:solidFill>
                    <a:prstClr val="black"/>
                  </a:solidFill>
                </a:rPr>
                <a:t>Non-disclosed, </a:t>
              </a:r>
              <a:r>
                <a:rPr lang="en-US" dirty="0">
                  <a:solidFill>
                    <a:prstClr val="black"/>
                  </a:solidFill>
                </a:rPr>
                <a:t>6.2%</a:t>
              </a:r>
            </a:p>
          </p:txBody>
        </p:sp>
        <p:sp>
          <p:nvSpPr>
            <p:cNvPr id="30" name="TextBox 29">
              <a:extLst>
                <a:ext uri="{FF2B5EF4-FFF2-40B4-BE49-F238E27FC236}">
                  <a16:creationId xmlns="" xmlns:a16="http://schemas.microsoft.com/office/drawing/2014/main" id="{342A9B4B-C17F-44E2-BB99-77EA42B7D539}"/>
                </a:ext>
              </a:extLst>
            </p:cNvPr>
            <p:cNvSpPr txBox="1"/>
            <p:nvPr/>
          </p:nvSpPr>
          <p:spPr>
            <a:xfrm>
              <a:off x="6952791" y="4464384"/>
              <a:ext cx="824323" cy="584775"/>
            </a:xfrm>
            <a:prstGeom prst="rect">
              <a:avLst/>
            </a:prstGeom>
            <a:noFill/>
          </p:spPr>
          <p:txBody>
            <a:bodyPr wrap="square" rtlCol="0">
              <a:spAutoFit/>
            </a:bodyPr>
            <a:lstStyle/>
            <a:p>
              <a:pPr algn="ctr" defTabSz="548508"/>
              <a:r>
                <a:rPr lang="en-US" b="1" dirty="0">
                  <a:solidFill>
                    <a:prstClr val="black"/>
                  </a:solidFill>
                </a:rPr>
                <a:t>White, </a:t>
              </a:r>
              <a:r>
                <a:rPr lang="en-US" dirty="0">
                  <a:solidFill>
                    <a:prstClr val="black"/>
                  </a:solidFill>
                </a:rPr>
                <a:t>54.3%</a:t>
              </a:r>
            </a:p>
          </p:txBody>
        </p:sp>
        <p:pic>
          <p:nvPicPr>
            <p:cNvPr id="24" name="Picture 23">
              <a:extLst>
                <a:ext uri="{FF2B5EF4-FFF2-40B4-BE49-F238E27FC236}">
                  <a16:creationId xmlns="" xmlns:a16="http://schemas.microsoft.com/office/drawing/2014/main" id="{E5641EEF-B6A7-47A7-BF24-584351FC6000}"/>
                </a:ext>
              </a:extLst>
            </p:cNvPr>
            <p:cNvPicPr>
              <a:picLocks noChangeAspect="1"/>
            </p:cNvPicPr>
            <p:nvPr/>
          </p:nvPicPr>
          <p:blipFill>
            <a:blip r:embed="rId10"/>
            <a:stretch>
              <a:fillRect/>
            </a:stretch>
          </p:blipFill>
          <p:spPr>
            <a:xfrm>
              <a:off x="2973937" y="4713402"/>
              <a:ext cx="1614846" cy="1319753"/>
            </a:xfrm>
            <a:prstGeom prst="rect">
              <a:avLst/>
            </a:prstGeom>
          </p:spPr>
        </p:pic>
        <p:sp>
          <p:nvSpPr>
            <p:cNvPr id="32" name="TextBox 31">
              <a:extLst>
                <a:ext uri="{FF2B5EF4-FFF2-40B4-BE49-F238E27FC236}">
                  <a16:creationId xmlns="" xmlns:a16="http://schemas.microsoft.com/office/drawing/2014/main" id="{84460E0A-E643-47CF-BAE7-77212BB7338E}"/>
                </a:ext>
              </a:extLst>
            </p:cNvPr>
            <p:cNvSpPr txBox="1"/>
            <p:nvPr/>
          </p:nvSpPr>
          <p:spPr>
            <a:xfrm>
              <a:off x="2922308" y="4482160"/>
              <a:ext cx="1327428" cy="320601"/>
            </a:xfrm>
            <a:prstGeom prst="rect">
              <a:avLst/>
            </a:prstGeom>
            <a:noFill/>
          </p:spPr>
          <p:txBody>
            <a:bodyPr wrap="square" rtlCol="0">
              <a:spAutoFit/>
            </a:bodyPr>
            <a:lstStyle/>
            <a:p>
              <a:pPr defTabSz="548508"/>
              <a:r>
                <a:rPr lang="en-US" b="1" dirty="0">
                  <a:solidFill>
                    <a:prstClr val="black"/>
                  </a:solidFill>
                </a:rPr>
                <a:t>16-24</a:t>
              </a:r>
              <a:r>
                <a:rPr lang="en-US" dirty="0">
                  <a:solidFill>
                    <a:prstClr val="black"/>
                  </a:solidFill>
                </a:rPr>
                <a:t>, 13.8%</a:t>
              </a:r>
            </a:p>
          </p:txBody>
        </p:sp>
        <p:sp>
          <p:nvSpPr>
            <p:cNvPr id="33" name="TextBox 32">
              <a:extLst>
                <a:ext uri="{FF2B5EF4-FFF2-40B4-BE49-F238E27FC236}">
                  <a16:creationId xmlns="" xmlns:a16="http://schemas.microsoft.com/office/drawing/2014/main" id="{EE96E06F-C397-49FD-9244-9A36E957F030}"/>
                </a:ext>
              </a:extLst>
            </p:cNvPr>
            <p:cNvSpPr txBox="1"/>
            <p:nvPr/>
          </p:nvSpPr>
          <p:spPr>
            <a:xfrm>
              <a:off x="4290459" y="4581687"/>
              <a:ext cx="1365622" cy="320601"/>
            </a:xfrm>
            <a:prstGeom prst="rect">
              <a:avLst/>
            </a:prstGeom>
            <a:noFill/>
          </p:spPr>
          <p:txBody>
            <a:bodyPr wrap="square" rtlCol="0">
              <a:spAutoFit/>
            </a:bodyPr>
            <a:lstStyle/>
            <a:p>
              <a:pPr defTabSz="548508"/>
              <a:r>
                <a:rPr lang="en-US" b="1" dirty="0">
                  <a:solidFill>
                    <a:prstClr val="black"/>
                  </a:solidFill>
                </a:rPr>
                <a:t>25-34</a:t>
              </a:r>
              <a:r>
                <a:rPr lang="en-US" dirty="0">
                  <a:solidFill>
                    <a:prstClr val="black"/>
                  </a:solidFill>
                </a:rPr>
                <a:t>, 19.5%</a:t>
              </a:r>
            </a:p>
          </p:txBody>
        </p:sp>
        <p:sp>
          <p:nvSpPr>
            <p:cNvPr id="34" name="TextBox 33">
              <a:extLst>
                <a:ext uri="{FF2B5EF4-FFF2-40B4-BE49-F238E27FC236}">
                  <a16:creationId xmlns="" xmlns:a16="http://schemas.microsoft.com/office/drawing/2014/main" id="{1F7E2FCB-3351-4FC1-A5A6-64452ED9E564}"/>
                </a:ext>
              </a:extLst>
            </p:cNvPr>
            <p:cNvSpPr txBox="1"/>
            <p:nvPr/>
          </p:nvSpPr>
          <p:spPr>
            <a:xfrm>
              <a:off x="4447256" y="5165096"/>
              <a:ext cx="1369081" cy="320601"/>
            </a:xfrm>
            <a:prstGeom prst="rect">
              <a:avLst/>
            </a:prstGeom>
            <a:noFill/>
          </p:spPr>
          <p:txBody>
            <a:bodyPr wrap="square" rtlCol="0">
              <a:spAutoFit/>
            </a:bodyPr>
            <a:lstStyle/>
            <a:p>
              <a:pPr defTabSz="548508"/>
              <a:r>
                <a:rPr lang="en-US" b="1" dirty="0">
                  <a:solidFill>
                    <a:prstClr val="black"/>
                  </a:solidFill>
                </a:rPr>
                <a:t>35-44</a:t>
              </a:r>
              <a:r>
                <a:rPr lang="en-US" dirty="0">
                  <a:solidFill>
                    <a:prstClr val="black"/>
                  </a:solidFill>
                </a:rPr>
                <a:t>, 18.7%</a:t>
              </a:r>
            </a:p>
          </p:txBody>
        </p:sp>
        <p:sp>
          <p:nvSpPr>
            <p:cNvPr id="35" name="TextBox 34">
              <a:extLst>
                <a:ext uri="{FF2B5EF4-FFF2-40B4-BE49-F238E27FC236}">
                  <a16:creationId xmlns="" xmlns:a16="http://schemas.microsoft.com/office/drawing/2014/main" id="{9F2CDBFA-87F4-4A7B-A48C-D96FA6F89636}"/>
                </a:ext>
              </a:extLst>
            </p:cNvPr>
            <p:cNvSpPr txBox="1"/>
            <p:nvPr/>
          </p:nvSpPr>
          <p:spPr>
            <a:xfrm>
              <a:off x="4288402" y="5738500"/>
              <a:ext cx="1348828" cy="320601"/>
            </a:xfrm>
            <a:prstGeom prst="rect">
              <a:avLst/>
            </a:prstGeom>
            <a:noFill/>
          </p:spPr>
          <p:txBody>
            <a:bodyPr wrap="square" rtlCol="0">
              <a:spAutoFit/>
            </a:bodyPr>
            <a:lstStyle/>
            <a:p>
              <a:pPr defTabSz="548508"/>
              <a:r>
                <a:rPr lang="en-US" b="1" dirty="0">
                  <a:solidFill>
                    <a:prstClr val="black"/>
                  </a:solidFill>
                </a:rPr>
                <a:t>45-54</a:t>
              </a:r>
              <a:r>
                <a:rPr lang="en-US" dirty="0">
                  <a:solidFill>
                    <a:prstClr val="black"/>
                  </a:solidFill>
                </a:rPr>
                <a:t>, 19.9%</a:t>
              </a:r>
            </a:p>
          </p:txBody>
        </p:sp>
        <p:sp>
          <p:nvSpPr>
            <p:cNvPr id="36" name="TextBox 35">
              <a:extLst>
                <a:ext uri="{FF2B5EF4-FFF2-40B4-BE49-F238E27FC236}">
                  <a16:creationId xmlns="" xmlns:a16="http://schemas.microsoft.com/office/drawing/2014/main" id="{59D4E43E-C625-4840-9B66-CCCE549DD556}"/>
                </a:ext>
              </a:extLst>
            </p:cNvPr>
            <p:cNvSpPr txBox="1"/>
            <p:nvPr/>
          </p:nvSpPr>
          <p:spPr>
            <a:xfrm>
              <a:off x="2007909" y="5732184"/>
              <a:ext cx="1328222" cy="320601"/>
            </a:xfrm>
            <a:prstGeom prst="rect">
              <a:avLst/>
            </a:prstGeom>
            <a:noFill/>
          </p:spPr>
          <p:txBody>
            <a:bodyPr wrap="square" rtlCol="0">
              <a:spAutoFit/>
            </a:bodyPr>
            <a:lstStyle/>
            <a:p>
              <a:pPr defTabSz="548508"/>
              <a:r>
                <a:rPr lang="en-US" b="1" dirty="0">
                  <a:solidFill>
                    <a:prstClr val="black"/>
                  </a:solidFill>
                </a:rPr>
                <a:t>55-64</a:t>
              </a:r>
              <a:r>
                <a:rPr lang="en-US" dirty="0">
                  <a:solidFill>
                    <a:prstClr val="black"/>
                  </a:solidFill>
                </a:rPr>
                <a:t>, 21.3%</a:t>
              </a:r>
            </a:p>
          </p:txBody>
        </p:sp>
        <p:sp>
          <p:nvSpPr>
            <p:cNvPr id="37" name="TextBox 36">
              <a:extLst>
                <a:ext uri="{FF2B5EF4-FFF2-40B4-BE49-F238E27FC236}">
                  <a16:creationId xmlns="" xmlns:a16="http://schemas.microsoft.com/office/drawing/2014/main" id="{359109FA-6262-469B-8810-4A6599C917AE}"/>
                </a:ext>
              </a:extLst>
            </p:cNvPr>
            <p:cNvSpPr txBox="1"/>
            <p:nvPr/>
          </p:nvSpPr>
          <p:spPr>
            <a:xfrm>
              <a:off x="2234153" y="4950735"/>
              <a:ext cx="1120752" cy="320601"/>
            </a:xfrm>
            <a:prstGeom prst="rect">
              <a:avLst/>
            </a:prstGeom>
            <a:noFill/>
          </p:spPr>
          <p:txBody>
            <a:bodyPr wrap="square" rtlCol="0">
              <a:spAutoFit/>
            </a:bodyPr>
            <a:lstStyle/>
            <a:p>
              <a:pPr defTabSz="548508"/>
              <a:r>
                <a:rPr lang="en-US" b="1" dirty="0">
                  <a:solidFill>
                    <a:prstClr val="black"/>
                  </a:solidFill>
                </a:rPr>
                <a:t>65+, </a:t>
              </a:r>
              <a:r>
                <a:rPr lang="en-US" dirty="0">
                  <a:solidFill>
                    <a:prstClr val="black"/>
                  </a:solidFill>
                </a:rPr>
                <a:t>6.9%</a:t>
              </a:r>
            </a:p>
          </p:txBody>
        </p:sp>
      </p:grpSp>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810" y="192311"/>
            <a:ext cx="2256199" cy="531672"/>
          </a:xfrm>
          <a:prstGeom prst="rect">
            <a:avLst/>
          </a:prstGeom>
        </p:spPr>
      </p:pic>
      <p:sp>
        <p:nvSpPr>
          <p:cNvPr id="40" name="Rectangle 39"/>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50" tIns="59024" rIns="118050" bIns="59024" rtlCol="0" anchor="ctr"/>
          <a:lstStyle/>
          <a:p>
            <a:pPr algn="ctr" defTabSz="1097016">
              <a:defRPr/>
            </a:pPr>
            <a:endParaRPr lang="en-US" sz="2200" dirty="0">
              <a:solidFill>
                <a:prstClr val="white"/>
              </a:solidFill>
            </a:endParaRPr>
          </a:p>
        </p:txBody>
      </p:sp>
      <p:cxnSp>
        <p:nvCxnSpPr>
          <p:cNvPr id="41" name="Straight Connector 40"/>
          <p:cNvCxnSpPr/>
          <p:nvPr/>
        </p:nvCxnSpPr>
        <p:spPr>
          <a:xfrm>
            <a:off x="0" y="1162326"/>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4170914" y="7951065"/>
            <a:ext cx="365870" cy="369332"/>
          </a:xfrm>
          <a:prstGeom prst="rect">
            <a:avLst/>
          </a:prstGeom>
        </p:spPr>
        <p:txBody>
          <a:bodyPr wrap="none" lIns="109700" tIns="54852" rIns="109700" bIns="54852">
            <a:spAutoFit/>
          </a:bodyPr>
          <a:lstStyle/>
          <a:p>
            <a:pPr algn="r" defTabSz="1096688">
              <a:defRPr/>
            </a:pPr>
            <a:r>
              <a:rPr lang="en-US" sz="1700" dirty="0">
                <a:solidFill>
                  <a:prstClr val="black"/>
                </a:solidFill>
                <a:latin typeface="Arial Black" panose="020B0A04020102020204" pitchFamily="34" charset="0"/>
              </a:rPr>
              <a:t>2</a:t>
            </a:r>
          </a:p>
        </p:txBody>
      </p:sp>
    </p:spTree>
    <p:extLst>
      <p:ext uri="{BB962C8B-B14F-4D97-AF65-F5344CB8AC3E}">
        <p14:creationId xmlns:p14="http://schemas.microsoft.com/office/powerpoint/2010/main" val="3299824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94" y="287263"/>
            <a:ext cx="2811409" cy="662507"/>
          </a:xfrm>
          <a:prstGeom prst="rect">
            <a:avLst/>
          </a:prstGeom>
        </p:spPr>
      </p:pic>
      <p:sp>
        <p:nvSpPr>
          <p:cNvPr id="45" name="Rectangle 44"/>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50" tIns="59024" rIns="118050" bIns="59024" rtlCol="0" anchor="ctr"/>
          <a:lstStyle/>
          <a:p>
            <a:pPr algn="ctr" defTabSz="1097016">
              <a:defRPr/>
            </a:pPr>
            <a:endParaRPr lang="en-US" sz="2200" dirty="0">
              <a:solidFill>
                <a:prstClr val="white"/>
              </a:solidFill>
            </a:endParaRPr>
          </a:p>
        </p:txBody>
      </p:sp>
      <p:pic>
        <p:nvPicPr>
          <p:cNvPr id="51" name="Picture 50"/>
          <p:cNvPicPr/>
          <p:nvPr/>
        </p:nvPicPr>
        <p:blipFill rotWithShape="1">
          <a:blip r:embed="rId4">
            <a:extLst>
              <a:ext uri="{28A0092B-C50C-407E-A947-70E740481C1C}">
                <a14:useLocalDpi xmlns:a14="http://schemas.microsoft.com/office/drawing/2010/main" val="0"/>
              </a:ext>
            </a:extLst>
          </a:blip>
          <a:srcRect l="17628" t="7694" r="22436" b="3717"/>
          <a:stretch/>
        </p:blipFill>
        <p:spPr bwMode="auto">
          <a:xfrm>
            <a:off x="493788" y="1557033"/>
            <a:ext cx="5995447" cy="5554273"/>
          </a:xfrm>
          <a:prstGeom prst="rect">
            <a:avLst/>
          </a:prstGeom>
          <a:ln>
            <a:noFill/>
          </a:ln>
          <a:extLst>
            <a:ext uri="{53640926-AAD7-44D8-BBD7-CCE9431645EC}">
              <a14:shadowObscured xmlns:a14="http://schemas.microsoft.com/office/drawing/2010/main"/>
            </a:ext>
          </a:extLst>
        </p:spPr>
      </p:pic>
      <p:pic>
        <p:nvPicPr>
          <p:cNvPr id="52" name="Picture 51"/>
          <p:cNvPicPr/>
          <p:nvPr/>
        </p:nvPicPr>
        <p:blipFill rotWithShape="1">
          <a:blip r:embed="rId5">
            <a:extLst>
              <a:ext uri="{28A0092B-C50C-407E-A947-70E740481C1C}">
                <a14:useLocalDpi xmlns:a14="http://schemas.microsoft.com/office/drawing/2010/main" val="0"/>
              </a:ext>
            </a:extLst>
          </a:blip>
          <a:srcRect l="21505" t="6921" r="25104" b="3084"/>
          <a:stretch/>
        </p:blipFill>
        <p:spPr bwMode="auto">
          <a:xfrm>
            <a:off x="7994928" y="1610489"/>
            <a:ext cx="5927575" cy="5610834"/>
          </a:xfrm>
          <a:prstGeom prst="rect">
            <a:avLst/>
          </a:prstGeom>
          <a:ln>
            <a:noFill/>
          </a:ln>
          <a:extLst>
            <a:ext uri="{53640926-AAD7-44D8-BBD7-CCE9431645EC}">
              <a14:shadowObscured xmlns:a14="http://schemas.microsoft.com/office/drawing/2010/main"/>
            </a:ext>
          </a:extLst>
        </p:spPr>
      </p:pic>
      <p:sp>
        <p:nvSpPr>
          <p:cNvPr id="53" name="TextBox 52"/>
          <p:cNvSpPr txBox="1"/>
          <p:nvPr/>
        </p:nvSpPr>
        <p:spPr>
          <a:xfrm>
            <a:off x="75761" y="248315"/>
            <a:ext cx="14554639" cy="775444"/>
          </a:xfrm>
          <a:prstGeom prst="rect">
            <a:avLst/>
          </a:prstGeom>
          <a:noFill/>
        </p:spPr>
        <p:txBody>
          <a:bodyPr wrap="square" lIns="109700" tIns="54852" rIns="109700" bIns="54852" rtlCol="0">
            <a:spAutoFit/>
          </a:bodyPr>
          <a:lstStyle/>
          <a:p>
            <a:pPr algn="ctr" defTabSz="1096688">
              <a:defRPr/>
            </a:pPr>
            <a:r>
              <a:rPr lang="en-US" sz="4300" b="1" dirty="0">
                <a:solidFill>
                  <a:srgbClr val="C00000"/>
                </a:solidFill>
                <a:latin typeface="Arial Black" panose="020B0A04020102020204" pitchFamily="34" charset="0"/>
              </a:rPr>
              <a:t>HARRY AND MARY</a:t>
            </a:r>
            <a:endParaRPr lang="en-US" sz="4300" dirty="0">
              <a:solidFill>
                <a:srgbClr val="C00000"/>
              </a:solidFill>
              <a:latin typeface="Arial Black" panose="020B0A04020102020204" pitchFamily="34" charset="0"/>
            </a:endParaRPr>
          </a:p>
        </p:txBody>
      </p:sp>
      <p:cxnSp>
        <p:nvCxnSpPr>
          <p:cNvPr id="54" name="Straight Connector 53"/>
          <p:cNvCxnSpPr/>
          <p:nvPr/>
        </p:nvCxnSpPr>
        <p:spPr>
          <a:xfrm>
            <a:off x="0" y="1162326"/>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238627" y="6873528"/>
            <a:ext cx="2008229" cy="8494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09700" tIns="54852" rIns="109700" bIns="54852" rtlCol="0">
            <a:spAutoFit/>
          </a:bodyPr>
          <a:lstStyle/>
          <a:p>
            <a:pPr algn="ctr" defTabSz="1097016"/>
            <a:r>
              <a:rPr lang="en-US" sz="2400" b="1" dirty="0">
                <a:solidFill>
                  <a:prstClr val="white"/>
                </a:solidFill>
              </a:rPr>
              <a:t>POPULATION:</a:t>
            </a:r>
          </a:p>
          <a:p>
            <a:pPr algn="ctr" defTabSz="1097016"/>
            <a:r>
              <a:rPr lang="en-US" sz="2400" b="1" dirty="0">
                <a:solidFill>
                  <a:prstClr val="white"/>
                </a:solidFill>
              </a:rPr>
              <a:t>457,101 </a:t>
            </a:r>
          </a:p>
        </p:txBody>
      </p:sp>
      <p:sp>
        <p:nvSpPr>
          <p:cNvPr id="10" name="Rectangle 9"/>
          <p:cNvSpPr/>
          <p:nvPr/>
        </p:nvSpPr>
        <p:spPr>
          <a:xfrm>
            <a:off x="14170914" y="7951065"/>
            <a:ext cx="365870" cy="369332"/>
          </a:xfrm>
          <a:prstGeom prst="rect">
            <a:avLst/>
          </a:prstGeom>
        </p:spPr>
        <p:txBody>
          <a:bodyPr wrap="none" lIns="109700" tIns="54852" rIns="109700" bIns="54852">
            <a:spAutoFit/>
          </a:bodyPr>
          <a:lstStyle/>
          <a:p>
            <a:pPr algn="r" defTabSz="1096688">
              <a:defRPr/>
            </a:pPr>
            <a:r>
              <a:rPr lang="en-US" sz="1700" dirty="0">
                <a:solidFill>
                  <a:prstClr val="black"/>
                </a:solidFill>
                <a:latin typeface="Arial Black" panose="020B0A04020102020204" pitchFamily="34" charset="0"/>
              </a:rPr>
              <a:t>3</a:t>
            </a:r>
          </a:p>
        </p:txBody>
      </p:sp>
    </p:spTree>
    <p:extLst>
      <p:ext uri="{BB962C8B-B14F-4D97-AF65-F5344CB8AC3E}">
        <p14:creationId xmlns:p14="http://schemas.microsoft.com/office/powerpoint/2010/main" val="2846547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p:nvPr/>
        </p:nvPicPr>
        <p:blipFill>
          <a:blip r:embed="rId3">
            <a:extLst>
              <a:ext uri="{28A0092B-C50C-407E-A947-70E740481C1C}">
                <a14:useLocalDpi xmlns:a14="http://schemas.microsoft.com/office/drawing/2010/main" val="0"/>
              </a:ext>
            </a:extLst>
          </a:blip>
          <a:stretch>
            <a:fillRect/>
          </a:stretch>
        </p:blipFill>
        <p:spPr>
          <a:xfrm>
            <a:off x="9352207" y="665580"/>
            <a:ext cx="3005321" cy="734843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497" y="665584"/>
            <a:ext cx="3157349" cy="7213254"/>
          </a:xfrm>
          <a:prstGeom prst="rect">
            <a:avLst/>
          </a:prstGeom>
        </p:spPr>
      </p:pic>
      <p:sp>
        <p:nvSpPr>
          <p:cNvPr id="16" name="Rectangle 15"/>
          <p:cNvSpPr/>
          <p:nvPr/>
        </p:nvSpPr>
        <p:spPr>
          <a:xfrm>
            <a:off x="5943226" y="1285850"/>
            <a:ext cx="2566602"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12.1%</a:t>
            </a:r>
          </a:p>
        </p:txBody>
      </p:sp>
      <p:sp>
        <p:nvSpPr>
          <p:cNvPr id="17" name="Rectangle 16"/>
          <p:cNvSpPr/>
          <p:nvPr/>
        </p:nvSpPr>
        <p:spPr>
          <a:xfrm>
            <a:off x="269331" y="1875897"/>
            <a:ext cx="2155679"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ＭＳ Ｐゴシック" pitchFamily="34" charset="-128"/>
              </a:rPr>
              <a:t>47.8%</a:t>
            </a:r>
          </a:p>
        </p:txBody>
      </p:sp>
      <p:sp>
        <p:nvSpPr>
          <p:cNvPr id="18" name="Rectangle 17"/>
          <p:cNvSpPr/>
          <p:nvPr/>
        </p:nvSpPr>
        <p:spPr>
          <a:xfrm>
            <a:off x="126934" y="3459232"/>
            <a:ext cx="2298068"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ＭＳ Ｐゴシック" pitchFamily="34" charset="-128"/>
              </a:rPr>
              <a:t>15.3%</a:t>
            </a:r>
          </a:p>
        </p:txBody>
      </p:sp>
      <p:sp>
        <p:nvSpPr>
          <p:cNvPr id="43" name="Rectangle 42"/>
          <p:cNvSpPr/>
          <p:nvPr/>
        </p:nvSpPr>
        <p:spPr>
          <a:xfrm>
            <a:off x="2965012" y="2156758"/>
            <a:ext cx="1880730" cy="857670"/>
          </a:xfrm>
          <a:prstGeom prst="rect">
            <a:avLst/>
          </a:prstGeom>
          <a:noFill/>
        </p:spPr>
        <p:txBody>
          <a:bodyPr wrap="none" lIns="118019" tIns="59009" rIns="118019" bIns="59009">
            <a:spAutoFit/>
          </a:bodyPr>
          <a:lstStyle/>
          <a:p>
            <a:pPr algn="ctr" defTabSz="590070" fontAlgn="base">
              <a:spcBef>
                <a:spcPct val="0"/>
              </a:spcBef>
              <a:spcAft>
                <a:spcPct val="0"/>
              </a:spcAft>
              <a:defRPr/>
            </a:pPr>
            <a:r>
              <a:rPr lang="en-US" sz="4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ＭＳ Ｐゴシック" pitchFamily="34" charset="-128"/>
              </a:rPr>
              <a:t>Emily</a:t>
            </a:r>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331" y="288256"/>
            <a:ext cx="2810677" cy="662334"/>
          </a:xfrm>
          <a:prstGeom prst="rect">
            <a:avLst/>
          </a:prstGeom>
        </p:spPr>
      </p:pic>
      <p:sp>
        <p:nvSpPr>
          <p:cNvPr id="45" name="TextBox 44"/>
          <p:cNvSpPr txBox="1"/>
          <p:nvPr/>
        </p:nvSpPr>
        <p:spPr>
          <a:xfrm>
            <a:off x="73859" y="44694"/>
            <a:ext cx="14554639" cy="775444"/>
          </a:xfrm>
          <a:prstGeom prst="rect">
            <a:avLst/>
          </a:prstGeom>
          <a:noFill/>
        </p:spPr>
        <p:txBody>
          <a:bodyPr wrap="square" lIns="109700" tIns="54852" rIns="109700" bIns="54852" rtlCol="0">
            <a:spAutoFit/>
          </a:bodyPr>
          <a:lstStyle/>
          <a:p>
            <a:pPr algn="ctr" defTabSz="1096688">
              <a:defRPr/>
            </a:pPr>
            <a:r>
              <a:rPr lang="en-US" sz="4300" b="1" dirty="0">
                <a:solidFill>
                  <a:srgbClr val="C00000"/>
                </a:solidFill>
                <a:latin typeface="Arial Black" panose="020B0A04020102020204" pitchFamily="34" charset="0"/>
              </a:rPr>
              <a:t>YOUTH - AGES 16-24 </a:t>
            </a:r>
            <a:endParaRPr lang="en-US" sz="4300" dirty="0">
              <a:solidFill>
                <a:srgbClr val="C00000"/>
              </a:solidFill>
              <a:latin typeface="Arial Black" panose="020B0A04020102020204" pitchFamily="34" charset="0"/>
            </a:endParaRPr>
          </a:p>
        </p:txBody>
      </p:sp>
      <p:sp>
        <p:nvSpPr>
          <p:cNvPr id="52" name="Rectangle 51"/>
          <p:cNvSpPr/>
          <p:nvPr/>
        </p:nvSpPr>
        <p:spPr>
          <a:xfrm>
            <a:off x="5984208" y="2415266"/>
            <a:ext cx="2559253"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81,705</a:t>
            </a:r>
          </a:p>
        </p:txBody>
      </p:sp>
      <p:sp>
        <p:nvSpPr>
          <p:cNvPr id="53" name="Rectangle 52"/>
          <p:cNvSpPr/>
          <p:nvPr/>
        </p:nvSpPr>
        <p:spPr>
          <a:xfrm>
            <a:off x="6302171" y="4518907"/>
            <a:ext cx="2085100" cy="931729"/>
          </a:xfrm>
          <a:prstGeom prst="rect">
            <a:avLst/>
          </a:prstGeom>
          <a:noFill/>
          <a:ln>
            <a:noFill/>
          </a:ln>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7,066</a:t>
            </a:r>
            <a:r>
              <a:rPr lang="en-US" sz="48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    </a:t>
            </a:r>
          </a:p>
        </p:txBody>
      </p:sp>
      <p:sp>
        <p:nvSpPr>
          <p:cNvPr id="54" name="Rectangle 53"/>
          <p:cNvSpPr/>
          <p:nvPr/>
        </p:nvSpPr>
        <p:spPr>
          <a:xfrm>
            <a:off x="12276204" y="1875897"/>
            <a:ext cx="2183623" cy="931729"/>
          </a:xfrm>
          <a:prstGeom prst="rect">
            <a:avLst/>
          </a:prstGeom>
          <a:noFill/>
          <a:ln>
            <a:noFill/>
          </a:ln>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srgbClr val="FF0000"/>
                </a:solidFill>
                <a:latin typeface="Arial" pitchFamily="34" charset="0"/>
                <a:ea typeface="ＭＳ Ｐゴシック" pitchFamily="34" charset="-128"/>
              </a:rPr>
              <a:t>52.2%</a:t>
            </a:r>
          </a:p>
        </p:txBody>
      </p:sp>
      <p:sp>
        <p:nvSpPr>
          <p:cNvPr id="55" name="Rectangle 54"/>
          <p:cNvSpPr/>
          <p:nvPr/>
        </p:nvSpPr>
        <p:spPr>
          <a:xfrm>
            <a:off x="12219462" y="3545772"/>
            <a:ext cx="2211685"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srgbClr val="FF0000"/>
                </a:solidFill>
                <a:latin typeface="Arial" pitchFamily="34" charset="0"/>
                <a:ea typeface="ＭＳ Ｐゴシック" pitchFamily="34" charset="-128"/>
              </a:rPr>
              <a:t>18.6%</a:t>
            </a:r>
          </a:p>
        </p:txBody>
      </p:sp>
      <p:sp>
        <p:nvSpPr>
          <p:cNvPr id="56" name="Rectangle 55"/>
          <p:cNvSpPr/>
          <p:nvPr/>
        </p:nvSpPr>
        <p:spPr>
          <a:xfrm>
            <a:off x="9806975" y="2216589"/>
            <a:ext cx="2221122" cy="783824"/>
          </a:xfrm>
          <a:prstGeom prst="rect">
            <a:avLst/>
          </a:prstGeom>
          <a:noFill/>
        </p:spPr>
        <p:txBody>
          <a:bodyPr wrap="square" lIns="118019" tIns="59009" rIns="118019" bIns="590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590070" fontAlgn="base">
              <a:spcBef>
                <a:spcPct val="0"/>
              </a:spcBef>
              <a:spcAft>
                <a:spcPct val="0"/>
              </a:spcAft>
              <a:defRPr/>
            </a:pPr>
            <a:r>
              <a:rPr lang="en-US" sz="43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ea typeface="ＭＳ Ｐゴシック" pitchFamily="34" charset="-128"/>
              </a:rPr>
              <a:t>Johnny</a:t>
            </a:r>
          </a:p>
        </p:txBody>
      </p:sp>
      <p:sp>
        <p:nvSpPr>
          <p:cNvPr id="57" name="Rectangle 56"/>
          <p:cNvSpPr/>
          <p:nvPr/>
        </p:nvSpPr>
        <p:spPr>
          <a:xfrm>
            <a:off x="12448143" y="5351720"/>
            <a:ext cx="1982996"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4800" b="1" dirty="0">
                <a:ln w="10541" cmpd="sng">
                  <a:solidFill>
                    <a:srgbClr val="4F81BD">
                      <a:shade val="88000"/>
                      <a:satMod val="110000"/>
                    </a:srgbClr>
                  </a:solidFill>
                  <a:prstDash val="solid"/>
                </a:ln>
                <a:solidFill>
                  <a:srgbClr val="FF0000"/>
                </a:solidFill>
                <a:latin typeface="Arial" pitchFamily="34" charset="0"/>
                <a:ea typeface="ＭＳ Ｐゴシック" pitchFamily="34" charset="-128"/>
              </a:rPr>
              <a:t> </a:t>
            </a:r>
            <a:r>
              <a:rPr lang="en-US" sz="5300" b="1" dirty="0">
                <a:ln w="10541" cmpd="sng">
                  <a:solidFill>
                    <a:srgbClr val="4F81BD">
                      <a:shade val="88000"/>
                      <a:satMod val="110000"/>
                    </a:srgbClr>
                  </a:solidFill>
                  <a:prstDash val="solid"/>
                </a:ln>
                <a:solidFill>
                  <a:srgbClr val="FF0000"/>
                </a:solidFill>
                <a:latin typeface="Arial" pitchFamily="34" charset="0"/>
                <a:ea typeface="ＭＳ Ｐゴシック" pitchFamily="34" charset="-128"/>
              </a:rPr>
              <a:t>14%</a:t>
            </a:r>
          </a:p>
        </p:txBody>
      </p:sp>
      <p:sp>
        <p:nvSpPr>
          <p:cNvPr id="67" name="Rectangle 66"/>
          <p:cNvSpPr/>
          <p:nvPr/>
        </p:nvSpPr>
        <p:spPr>
          <a:xfrm>
            <a:off x="111639" y="5351720"/>
            <a:ext cx="2298068" cy="931729"/>
          </a:xfrm>
          <a:prstGeom prst="rect">
            <a:avLst/>
          </a:prstGeom>
          <a:noFill/>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itchFamily="34" charset="0"/>
                <a:ea typeface="ＭＳ Ｐゴシック" pitchFamily="34" charset="-128"/>
              </a:rPr>
              <a:t>15.1% </a:t>
            </a:r>
          </a:p>
        </p:txBody>
      </p:sp>
      <p:sp>
        <p:nvSpPr>
          <p:cNvPr id="76" name="Rectangle 75"/>
          <p:cNvSpPr/>
          <p:nvPr/>
        </p:nvSpPr>
        <p:spPr>
          <a:xfrm>
            <a:off x="6179613" y="5581602"/>
            <a:ext cx="2330213" cy="931729"/>
          </a:xfrm>
          <a:prstGeom prst="rect">
            <a:avLst/>
          </a:prstGeom>
          <a:noFill/>
          <a:ln>
            <a:noFill/>
          </a:ln>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33,092</a:t>
            </a:r>
          </a:p>
        </p:txBody>
      </p:sp>
      <p:sp>
        <p:nvSpPr>
          <p:cNvPr id="19" name="Rectangle 18"/>
          <p:cNvSpPr/>
          <p:nvPr/>
        </p:nvSpPr>
        <p:spPr>
          <a:xfrm>
            <a:off x="6179615" y="3477961"/>
            <a:ext cx="2363838" cy="931729"/>
          </a:xfrm>
          <a:prstGeom prst="rect">
            <a:avLst/>
          </a:prstGeom>
          <a:noFill/>
          <a:ln>
            <a:noFill/>
          </a:ln>
        </p:spPr>
        <p:txBody>
          <a:bodyPr wrap="square" lIns="118019" tIns="59009" rIns="118019" bIns="59009">
            <a:spAutoFit/>
          </a:bodyPr>
          <a:lstStyle/>
          <a:p>
            <a:pPr algn="ctr" defTabSz="590070" fontAlgn="base">
              <a:spcBef>
                <a:spcPct val="0"/>
              </a:spcBef>
              <a:spcAft>
                <a:spcPct val="0"/>
              </a:spcAft>
              <a:defRPr/>
            </a:pPr>
            <a:r>
              <a:rPr lang="en-US" sz="53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60%</a:t>
            </a:r>
            <a:r>
              <a:rPr lang="en-US" sz="4800" b="1" dirty="0">
                <a:ln w="10541" cmpd="sng">
                  <a:solidFill>
                    <a:srgbClr val="4F81BD">
                      <a:shade val="88000"/>
                      <a:satMod val="110000"/>
                    </a:srgbClr>
                  </a:solidFill>
                  <a:prstDash val="solid"/>
                </a:ln>
                <a:solidFill>
                  <a:prstClr val="black"/>
                </a:solidFill>
                <a:latin typeface="Arial" pitchFamily="34" charset="0"/>
                <a:ea typeface="ＭＳ Ｐゴシック" pitchFamily="34" charset="-128"/>
              </a:rPr>
              <a:t>    </a:t>
            </a:r>
          </a:p>
        </p:txBody>
      </p:sp>
      <p:sp>
        <p:nvSpPr>
          <p:cNvPr id="20" name="Rectangle 19"/>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50" tIns="59024" rIns="118050" bIns="59024" rtlCol="0" anchor="ctr"/>
          <a:lstStyle/>
          <a:p>
            <a:pPr algn="ctr" defTabSz="1097016">
              <a:defRPr/>
            </a:pPr>
            <a:endParaRPr lang="en-US" sz="2200" dirty="0">
              <a:solidFill>
                <a:prstClr val="white"/>
              </a:solidFill>
            </a:endParaRPr>
          </a:p>
        </p:txBody>
      </p:sp>
      <p:sp>
        <p:nvSpPr>
          <p:cNvPr id="22" name="TextBox 21"/>
          <p:cNvSpPr txBox="1"/>
          <p:nvPr/>
        </p:nvSpPr>
        <p:spPr>
          <a:xfrm>
            <a:off x="6311089" y="6863178"/>
            <a:ext cx="2008229" cy="8494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09700" tIns="54852" rIns="109700" bIns="54852" rtlCol="0">
            <a:spAutoFit/>
          </a:bodyPr>
          <a:lstStyle/>
          <a:p>
            <a:pPr algn="ctr" defTabSz="1097016"/>
            <a:r>
              <a:rPr lang="en-US" sz="2400" b="1" dirty="0">
                <a:solidFill>
                  <a:prstClr val="white"/>
                </a:solidFill>
              </a:rPr>
              <a:t>POPULATION:</a:t>
            </a:r>
          </a:p>
          <a:p>
            <a:pPr algn="ctr" defTabSz="1097016"/>
            <a:r>
              <a:rPr lang="en-US" sz="2400" b="1" dirty="0">
                <a:solidFill>
                  <a:prstClr val="white"/>
                </a:solidFill>
              </a:rPr>
              <a:t>207,290 </a:t>
            </a:r>
          </a:p>
        </p:txBody>
      </p:sp>
      <p:sp>
        <p:nvSpPr>
          <p:cNvPr id="23" name="Rectangle 22"/>
          <p:cNvSpPr/>
          <p:nvPr/>
        </p:nvSpPr>
        <p:spPr>
          <a:xfrm>
            <a:off x="14170914" y="7951065"/>
            <a:ext cx="365870" cy="369332"/>
          </a:xfrm>
          <a:prstGeom prst="rect">
            <a:avLst/>
          </a:prstGeom>
        </p:spPr>
        <p:txBody>
          <a:bodyPr wrap="none" lIns="109700" tIns="54852" rIns="109700" bIns="54852">
            <a:spAutoFit/>
          </a:bodyPr>
          <a:lstStyle/>
          <a:p>
            <a:pPr algn="r" defTabSz="1096688">
              <a:defRPr/>
            </a:pPr>
            <a:r>
              <a:rPr lang="en-US" sz="1700" dirty="0">
                <a:solidFill>
                  <a:prstClr val="black"/>
                </a:solidFill>
                <a:latin typeface="Arial Black" panose="020B0A04020102020204" pitchFamily="34" charset="0"/>
              </a:rPr>
              <a:t>4</a:t>
            </a:r>
          </a:p>
        </p:txBody>
      </p:sp>
    </p:spTree>
    <p:extLst>
      <p:ext uri="{BB962C8B-B14F-4D97-AF65-F5344CB8AC3E}">
        <p14:creationId xmlns:p14="http://schemas.microsoft.com/office/powerpoint/2010/main" val="3532135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240844030"/>
              </p:ext>
            </p:extLst>
          </p:nvPr>
        </p:nvGraphicFramePr>
        <p:xfrm>
          <a:off x="11315943" y="979002"/>
          <a:ext cx="3061916" cy="1655407"/>
        </p:xfrm>
        <a:graphic>
          <a:graphicData uri="http://schemas.openxmlformats.org/drawingml/2006/table">
            <a:tbl>
              <a:tblPr>
                <a:tableStyleId>{0660B408-B3CF-4A94-85FC-2B1E0A45F4A2}</a:tableStyleId>
              </a:tblPr>
              <a:tblGrid>
                <a:gridCol w="1399778">
                  <a:extLst>
                    <a:ext uri="{9D8B030D-6E8A-4147-A177-3AD203B41FA5}">
                      <a16:colId xmlns="" xmlns:a16="http://schemas.microsoft.com/office/drawing/2014/main" val="20000"/>
                    </a:ext>
                  </a:extLst>
                </a:gridCol>
                <a:gridCol w="1662138">
                  <a:extLst>
                    <a:ext uri="{9D8B030D-6E8A-4147-A177-3AD203B41FA5}">
                      <a16:colId xmlns="" xmlns:a16="http://schemas.microsoft.com/office/drawing/2014/main" val="20001"/>
                    </a:ext>
                  </a:extLst>
                </a:gridCol>
              </a:tblGrid>
              <a:tr h="268567">
                <a:tc gridSpan="2">
                  <a:txBody>
                    <a:bodyPr/>
                    <a:lstStyle/>
                    <a:p>
                      <a:pPr algn="l" fontAlgn="ctr"/>
                      <a:r>
                        <a:rPr lang="en-US" sz="1300" b="1" kern="1200" cap="all" dirty="0" smtClean="0">
                          <a:solidFill>
                            <a:srgbClr val="C00000"/>
                          </a:solidFill>
                          <a:latin typeface="Arial" charset="0"/>
                          <a:ea typeface="Arial" charset="0"/>
                          <a:cs typeface="Arial" charset="0"/>
                        </a:rPr>
                        <a:t>Workforce AGE </a:t>
                      </a:r>
                      <a:r>
                        <a:rPr lang="en-US" sz="1100" b="0" kern="1200" cap="all" dirty="0" smtClean="0">
                          <a:solidFill>
                            <a:srgbClr val="C00000"/>
                          </a:solidFill>
                          <a:latin typeface="Arial" charset="0"/>
                          <a:ea typeface="Arial" charset="0"/>
                          <a:cs typeface="Arial" charset="0"/>
                        </a:rPr>
                        <a:t>(QWI, 1</a:t>
                      </a:r>
                      <a:r>
                        <a:rPr lang="en-US" sz="1100" b="0" kern="1200" cap="all" baseline="30000" dirty="0" smtClean="0">
                          <a:solidFill>
                            <a:srgbClr val="C00000"/>
                          </a:solidFill>
                          <a:latin typeface="Arial" charset="0"/>
                          <a:ea typeface="Arial" charset="0"/>
                          <a:cs typeface="Arial" charset="0"/>
                        </a:rPr>
                        <a:t>st</a:t>
                      </a:r>
                      <a:r>
                        <a:rPr lang="en-US" sz="1100" b="0" kern="1200" cap="all" dirty="0" smtClean="0">
                          <a:solidFill>
                            <a:srgbClr val="C00000"/>
                          </a:solidFill>
                          <a:latin typeface="Arial" charset="0"/>
                          <a:ea typeface="Arial" charset="0"/>
                          <a:cs typeface="Arial" charset="0"/>
                        </a:rPr>
                        <a:t> Qtr 2019)</a:t>
                      </a:r>
                      <a:endParaRPr lang="en-US" sz="1100" b="0" kern="1200" cap="all" dirty="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algn="ctr" fontAlgn="ctr"/>
                      <a:r>
                        <a:rPr lang="mr-IN" sz="1200" dirty="0">
                          <a:latin typeface="Mangal" charset="0"/>
                          <a:ea typeface="Mangal" charset="0"/>
                          <a:cs typeface="Mangal" charset="0"/>
                        </a:rPr>
                        <a:t>14-18</a:t>
                      </a:r>
                    </a:p>
                  </a:txBody>
                  <a:tcPr marL="20320" marR="20320" marT="15240" marB="0" anchor="ctr"/>
                </a:tc>
                <a:tc>
                  <a:txBody>
                    <a:bodyPr/>
                    <a:lstStyle/>
                    <a:p>
                      <a:pPr algn="ctr" fontAlgn="ctr"/>
                      <a:r>
                        <a:rPr lang="mr-IN" sz="1200" dirty="0" smtClean="0">
                          <a:latin typeface="Mangal" charset="0"/>
                          <a:ea typeface="Mangal" charset="0"/>
                          <a:cs typeface="Mangal" charset="0"/>
                        </a:rPr>
                        <a:t>2.</a:t>
                      </a:r>
                      <a:r>
                        <a:rPr lang="en-US" sz="1200" dirty="0" smtClean="0">
                          <a:latin typeface="Mangal" charset="0"/>
                          <a:ea typeface="Mangal" charset="0"/>
                          <a:cs typeface="Mangal" charset="0"/>
                        </a:rPr>
                        <a:t>5</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198120">
                <a:tc>
                  <a:txBody>
                    <a:bodyPr/>
                    <a:lstStyle/>
                    <a:p>
                      <a:pPr algn="ctr" fontAlgn="ctr"/>
                      <a:r>
                        <a:rPr lang="mr-IN" sz="1200" dirty="0">
                          <a:latin typeface="Mangal" charset="0"/>
                          <a:ea typeface="Mangal" charset="0"/>
                          <a:cs typeface="Mangal" charset="0"/>
                        </a:rPr>
                        <a:t>19-24</a:t>
                      </a:r>
                    </a:p>
                  </a:txBody>
                  <a:tcPr marL="20320" marR="20320" marT="15240" marB="0" anchor="ctr"/>
                </a:tc>
                <a:tc>
                  <a:txBody>
                    <a:bodyPr/>
                    <a:lstStyle/>
                    <a:p>
                      <a:pPr algn="ctr" fontAlgn="ctr"/>
                      <a:r>
                        <a:rPr lang="en-US" sz="1200" dirty="0" smtClean="0">
                          <a:latin typeface="Mangal" charset="0"/>
                          <a:ea typeface="Mangal" charset="0"/>
                          <a:cs typeface="Mangal" charset="0"/>
                        </a:rPr>
                        <a:t>9.9</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2"/>
                  </a:ext>
                </a:extLst>
              </a:tr>
              <a:tr h="198120">
                <a:tc>
                  <a:txBody>
                    <a:bodyPr/>
                    <a:lstStyle/>
                    <a:p>
                      <a:pPr algn="ctr" fontAlgn="ctr"/>
                      <a:r>
                        <a:rPr lang="mr-IN" sz="1200" dirty="0">
                          <a:latin typeface="Mangal" charset="0"/>
                          <a:ea typeface="Mangal" charset="0"/>
                          <a:cs typeface="Mangal" charset="0"/>
                        </a:rPr>
                        <a:t>25-34</a:t>
                      </a:r>
                    </a:p>
                  </a:txBody>
                  <a:tcPr marL="20320" marR="20320" marT="15240" marB="0" anchor="ctr"/>
                </a:tc>
                <a:tc>
                  <a:txBody>
                    <a:bodyPr/>
                    <a:lstStyle/>
                    <a:p>
                      <a:pPr algn="ctr" fontAlgn="ctr"/>
                      <a:r>
                        <a:rPr lang="mr-IN" sz="1200" dirty="0" smtClean="0">
                          <a:latin typeface="Mangal" charset="0"/>
                          <a:ea typeface="Mangal" charset="0"/>
                          <a:cs typeface="Mangal" charset="0"/>
                        </a:rPr>
                        <a:t>2</a:t>
                      </a:r>
                      <a:r>
                        <a:rPr lang="en-US" sz="1200" dirty="0" smtClean="0">
                          <a:latin typeface="Mangal" charset="0"/>
                          <a:ea typeface="Mangal" charset="0"/>
                          <a:cs typeface="Mangal" charset="0"/>
                        </a:rPr>
                        <a:t>1.8</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3"/>
                  </a:ext>
                </a:extLst>
              </a:tr>
              <a:tr h="198120">
                <a:tc>
                  <a:txBody>
                    <a:bodyPr/>
                    <a:lstStyle/>
                    <a:p>
                      <a:pPr algn="ctr" fontAlgn="ctr"/>
                      <a:r>
                        <a:rPr lang="mr-IN" sz="1200" dirty="0">
                          <a:latin typeface="Mangal" charset="0"/>
                          <a:ea typeface="Mangal" charset="0"/>
                          <a:cs typeface="Mangal" charset="0"/>
                        </a:rPr>
                        <a:t>35-44</a:t>
                      </a:r>
                    </a:p>
                  </a:txBody>
                  <a:tcPr marL="20320" marR="20320" marT="15240" marB="0" anchor="ctr"/>
                </a:tc>
                <a:tc>
                  <a:txBody>
                    <a:bodyPr/>
                    <a:lstStyle/>
                    <a:p>
                      <a:pPr algn="ctr" fontAlgn="ctr"/>
                      <a:r>
                        <a:rPr lang="en-US" sz="1200" dirty="0" smtClean="0">
                          <a:latin typeface="Mangal" charset="0"/>
                          <a:ea typeface="Mangal" charset="0"/>
                          <a:cs typeface="Mangal" charset="0"/>
                        </a:rPr>
                        <a:t>20.1</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4"/>
                  </a:ext>
                </a:extLst>
              </a:tr>
              <a:tr h="198120">
                <a:tc>
                  <a:txBody>
                    <a:bodyPr/>
                    <a:lstStyle/>
                    <a:p>
                      <a:pPr algn="ctr" fontAlgn="ctr"/>
                      <a:r>
                        <a:rPr lang="mr-IN" sz="1200" dirty="0">
                          <a:latin typeface="Mangal" charset="0"/>
                          <a:ea typeface="Mangal" charset="0"/>
                          <a:cs typeface="Mangal" charset="0"/>
                        </a:rPr>
                        <a:t>45-54</a:t>
                      </a:r>
                    </a:p>
                  </a:txBody>
                  <a:tcPr marL="20320" marR="20320" marT="15240" marB="0" anchor="ctr"/>
                </a:tc>
                <a:tc>
                  <a:txBody>
                    <a:bodyPr/>
                    <a:lstStyle/>
                    <a:p>
                      <a:pPr algn="ctr" fontAlgn="ctr"/>
                      <a:r>
                        <a:rPr lang="mr-IN" sz="1200" dirty="0" smtClean="0">
                          <a:latin typeface="Mangal" charset="0"/>
                          <a:ea typeface="Mangal" charset="0"/>
                          <a:cs typeface="Mangal" charset="0"/>
                        </a:rPr>
                        <a:t>2</a:t>
                      </a:r>
                      <a:r>
                        <a:rPr lang="en-US" sz="1200" dirty="0" smtClean="0">
                          <a:latin typeface="Mangal" charset="0"/>
                          <a:ea typeface="Mangal" charset="0"/>
                          <a:cs typeface="Mangal" charset="0"/>
                        </a:rPr>
                        <a:t>0.7</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5"/>
                  </a:ext>
                </a:extLst>
              </a:tr>
              <a:tr h="198120">
                <a:tc>
                  <a:txBody>
                    <a:bodyPr/>
                    <a:lstStyle/>
                    <a:p>
                      <a:pPr algn="ctr" fontAlgn="ctr"/>
                      <a:r>
                        <a:rPr lang="mr-IN" sz="1200" dirty="0">
                          <a:latin typeface="Mangal" charset="0"/>
                          <a:ea typeface="Mangal" charset="0"/>
                          <a:cs typeface="Mangal" charset="0"/>
                        </a:rPr>
                        <a:t>55-64</a:t>
                      </a:r>
                    </a:p>
                  </a:txBody>
                  <a:tcPr marL="20320" marR="20320" marT="15240" marB="0" anchor="ctr"/>
                </a:tc>
                <a:tc>
                  <a:txBody>
                    <a:bodyPr/>
                    <a:lstStyle/>
                    <a:p>
                      <a:pPr algn="ctr" fontAlgn="ctr"/>
                      <a:r>
                        <a:rPr lang="mr-IN" sz="1200" dirty="0" smtClean="0">
                          <a:latin typeface="Mangal" charset="0"/>
                          <a:ea typeface="Mangal" charset="0"/>
                          <a:cs typeface="Mangal" charset="0"/>
                        </a:rPr>
                        <a:t>18.</a:t>
                      </a:r>
                      <a:r>
                        <a:rPr lang="en-US" sz="1200" dirty="0" smtClean="0">
                          <a:latin typeface="Mangal" charset="0"/>
                          <a:ea typeface="Mangal" charset="0"/>
                          <a:cs typeface="Mangal" charset="0"/>
                        </a:rPr>
                        <a:t>7</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6"/>
                  </a:ext>
                </a:extLst>
              </a:tr>
              <a:tr h="198120">
                <a:tc>
                  <a:txBody>
                    <a:bodyPr/>
                    <a:lstStyle/>
                    <a:p>
                      <a:pPr algn="ctr" fontAlgn="ctr"/>
                      <a:r>
                        <a:rPr lang="mr-IN" sz="1200" dirty="0">
                          <a:latin typeface="Mangal" charset="0"/>
                          <a:ea typeface="Mangal" charset="0"/>
                          <a:cs typeface="Mangal" charset="0"/>
                        </a:rPr>
                        <a:t>65+</a:t>
                      </a:r>
                    </a:p>
                  </a:txBody>
                  <a:tcPr marL="20320" marR="20320" marT="15240" marB="0" anchor="ctr"/>
                </a:tc>
                <a:tc>
                  <a:txBody>
                    <a:bodyPr/>
                    <a:lstStyle/>
                    <a:p>
                      <a:pPr algn="ctr" fontAlgn="ctr"/>
                      <a:r>
                        <a:rPr lang="en-US" sz="1200" dirty="0" smtClean="0">
                          <a:latin typeface="Mangal" charset="0"/>
                          <a:ea typeface="Mangal" charset="0"/>
                          <a:cs typeface="Mangal" charset="0"/>
                        </a:rPr>
                        <a:t>6.3</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47034808"/>
              </p:ext>
            </p:extLst>
          </p:nvPr>
        </p:nvGraphicFramePr>
        <p:xfrm>
          <a:off x="6724091" y="2345436"/>
          <a:ext cx="4470227" cy="1584960"/>
        </p:xfrm>
        <a:graphic>
          <a:graphicData uri="http://schemas.openxmlformats.org/drawingml/2006/table">
            <a:tbl>
              <a:tblPr>
                <a:tableStyleId>{0660B408-B3CF-4A94-85FC-2B1E0A45F4A2}</a:tableStyleId>
              </a:tblPr>
              <a:tblGrid>
                <a:gridCol w="3739738">
                  <a:extLst>
                    <a:ext uri="{9D8B030D-6E8A-4147-A177-3AD203B41FA5}">
                      <a16:colId xmlns="" xmlns:a16="http://schemas.microsoft.com/office/drawing/2014/main" val="20000"/>
                    </a:ext>
                  </a:extLst>
                </a:gridCol>
                <a:gridCol w="730489">
                  <a:extLst>
                    <a:ext uri="{9D8B030D-6E8A-4147-A177-3AD203B41FA5}">
                      <a16:colId xmlns="" xmlns:a16="http://schemas.microsoft.com/office/drawing/2014/main" val="20001"/>
                    </a:ext>
                  </a:extLst>
                </a:gridCol>
              </a:tblGrid>
              <a:tr h="396240">
                <a:tc gridSpan="2">
                  <a:txBody>
                    <a:bodyPr/>
                    <a:lstStyle/>
                    <a:p>
                      <a:pPr algn="l" fontAlgn="ctr"/>
                      <a:r>
                        <a:rPr lang="en-US" sz="1300" b="1" kern="1200" cap="all" dirty="0" smtClean="0">
                          <a:solidFill>
                            <a:srgbClr val="C00000"/>
                          </a:solidFill>
                          <a:latin typeface="Arial" charset="0"/>
                          <a:ea typeface="Arial" charset="0"/>
                          <a:cs typeface="Arial" charset="0"/>
                        </a:rPr>
                        <a:t>Workforce RACE/ETHNICITY/Gender</a:t>
                      </a:r>
                      <a:endParaRPr lang="en-US" sz="1300" b="1" kern="1200" cap="all" dirty="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algn="l" fontAlgn="ctr"/>
                      <a:r>
                        <a:rPr lang="en-US" sz="1200" u="none" strike="noStrike" dirty="0">
                          <a:effectLst/>
                          <a:latin typeface="Mangal" charset="0"/>
                          <a:ea typeface="Mangal" charset="0"/>
                          <a:cs typeface="Mangal" charset="0"/>
                        </a:rPr>
                        <a:t>White</a:t>
                      </a:r>
                      <a:endParaRPr lang="en-US" sz="1200" b="0" i="0" u="none" strike="noStrike" dirty="0">
                        <a:effectLst/>
                        <a:latin typeface="Mangal" charset="0"/>
                        <a:ea typeface="Mangal" charset="0"/>
                        <a:cs typeface="Mangal" charset="0"/>
                      </a:endParaRPr>
                    </a:p>
                  </a:txBody>
                  <a:tcPr marL="20320" marR="20320" marT="15240" marB="0" anchor="ctr"/>
                </a:tc>
                <a:tc>
                  <a:txBody>
                    <a:bodyPr/>
                    <a:lstStyle/>
                    <a:p>
                      <a:pPr algn="l" fontAlgn="ctr"/>
                      <a:r>
                        <a:rPr lang="mr-IN" sz="1200" dirty="0" smtClean="0">
                          <a:latin typeface="Mangal" charset="0"/>
                          <a:ea typeface="Mangal" charset="0"/>
                          <a:cs typeface="Mangal" charset="0"/>
                        </a:rPr>
                        <a:t>8</a:t>
                      </a:r>
                      <a:r>
                        <a:rPr lang="en-US" sz="1200" dirty="0" smtClean="0">
                          <a:latin typeface="Mangal" charset="0"/>
                          <a:ea typeface="Mangal" charset="0"/>
                          <a:cs typeface="Mangal" charset="0"/>
                        </a:rPr>
                        <a:t>5.1</a:t>
                      </a:r>
                      <a:r>
                        <a:rPr lang="mr-IN"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u="none" strike="noStrike" dirty="0" smtClean="0">
                          <a:effectLst/>
                          <a:latin typeface="Mangal" charset="0"/>
                          <a:ea typeface="Mangal" charset="0"/>
                          <a:cs typeface="Mangal" charset="0"/>
                        </a:rPr>
                        <a:t>Black/African American</a:t>
                      </a:r>
                      <a:endParaRPr lang="en-US" sz="1200" b="0" i="0" u="none" strike="noStrike" dirty="0" smtClean="0">
                        <a:effectLst/>
                        <a:latin typeface="Mangal" charset="0"/>
                        <a:ea typeface="Mangal" charset="0"/>
                        <a:cs typeface="Mangal" charset="0"/>
                      </a:endParaRPr>
                    </a:p>
                  </a:txBody>
                  <a:tcPr marL="20320" marR="20320" marT="15240" marB="0" anchor="ctr"/>
                </a:tc>
                <a:tc>
                  <a:txBody>
                    <a:bodyPr/>
                    <a:lstStyle/>
                    <a:p>
                      <a:pPr algn="l" fontAlgn="ctr"/>
                      <a:r>
                        <a:rPr lang="en-US" sz="1200" baseline="0" dirty="0" smtClean="0">
                          <a:latin typeface="Mangal" charset="0"/>
                          <a:ea typeface="Mangal" charset="0"/>
                          <a:cs typeface="Mangal" charset="0"/>
                        </a:rPr>
                        <a:t>  9.3</a:t>
                      </a:r>
                      <a:r>
                        <a:rPr lang="en-US"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2"/>
                  </a:ext>
                </a:extLst>
              </a:tr>
              <a:tr h="198120">
                <a:tc>
                  <a:txBody>
                    <a:bodyPr/>
                    <a:lstStyle/>
                    <a:p>
                      <a:pPr algn="l" fontAlgn="ctr"/>
                      <a:r>
                        <a:rPr lang="en-US" sz="1200" b="0" i="0" u="none" strike="noStrike" dirty="0" smtClean="0">
                          <a:effectLst/>
                          <a:latin typeface="Mangal" charset="0"/>
                          <a:ea typeface="Mangal" charset="0"/>
                          <a:cs typeface="Mangal" charset="0"/>
                        </a:rPr>
                        <a:t>Other</a:t>
                      </a:r>
                      <a:endParaRPr lang="en-US" sz="1200" b="0" i="0" u="none" strike="noStrike" dirty="0">
                        <a:effectLst/>
                        <a:latin typeface="Mangal" charset="0"/>
                        <a:ea typeface="Mangal" charset="0"/>
                        <a:cs typeface="Mangal" charset="0"/>
                      </a:endParaRPr>
                    </a:p>
                  </a:txBody>
                  <a:tcPr marL="20320" marR="20320" marT="15240" marB="0" anchor="ctr"/>
                </a:tc>
                <a:tc>
                  <a:txBody>
                    <a:bodyPr/>
                    <a:lstStyle/>
                    <a:p>
                      <a:pPr algn="l" fontAlgn="ctr"/>
                      <a:r>
                        <a:rPr lang="en-US" sz="1200" baseline="0" dirty="0" smtClean="0">
                          <a:latin typeface="Mangal" charset="0"/>
                          <a:ea typeface="Mangal" charset="0"/>
                          <a:cs typeface="Mangal" charset="0"/>
                        </a:rPr>
                        <a:t>  5.6</a:t>
                      </a:r>
                      <a:r>
                        <a:rPr lang="en-US" sz="1200" dirty="0" smtClean="0">
                          <a:latin typeface="Mangal" charset="0"/>
                          <a:ea typeface="Mangal" charset="0"/>
                          <a:cs typeface="Mangal" charset="0"/>
                        </a:rPr>
                        <a:t>%</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3"/>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u="none" strike="noStrike" dirty="0" smtClean="0">
                          <a:effectLst/>
                          <a:latin typeface="Mangal" charset="0"/>
                          <a:ea typeface="Mangal" charset="0"/>
                          <a:cs typeface="Mangal" charset="0"/>
                        </a:rPr>
                        <a:t>Hispanic</a:t>
                      </a:r>
                      <a:r>
                        <a:rPr lang="en-US" sz="1200" u="none" strike="noStrike" baseline="0" dirty="0" smtClean="0">
                          <a:effectLst/>
                          <a:latin typeface="Mangal" charset="0"/>
                          <a:ea typeface="Mangal" charset="0"/>
                          <a:cs typeface="Mangal" charset="0"/>
                        </a:rPr>
                        <a:t>/Latino</a:t>
                      </a:r>
                      <a:endParaRPr lang="en-US" sz="1200" b="0" i="0" u="none" strike="noStrike" dirty="0" smtClean="0">
                        <a:effectLst/>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14.5%</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4"/>
                  </a:ext>
                </a:extLst>
              </a:tr>
              <a:tr h="198120">
                <a:tc>
                  <a:txBody>
                    <a:bodyPr/>
                    <a:lstStyle/>
                    <a:p>
                      <a:pPr algn="l" fontAlgn="ctr"/>
                      <a:r>
                        <a:rPr lang="en-US" sz="1200" b="0" i="0" u="none" strike="noStrike" dirty="0" smtClean="0">
                          <a:effectLst/>
                          <a:latin typeface="Mangal" charset="0"/>
                          <a:ea typeface="Mangal" charset="0"/>
                          <a:cs typeface="Mangal" charset="0"/>
                        </a:rPr>
                        <a:t>Female</a:t>
                      </a:r>
                      <a:endParaRPr lang="en-US" sz="1200" b="0" i="0" u="none" strike="noStrike" dirty="0">
                        <a:effectLst/>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49.0%</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5"/>
                  </a:ext>
                </a:extLst>
              </a:tr>
              <a:tr h="198120">
                <a:tc>
                  <a:txBody>
                    <a:bodyPr/>
                    <a:lstStyle/>
                    <a:p>
                      <a:pPr algn="l" fontAlgn="ctr"/>
                      <a:r>
                        <a:rPr lang="en-US" sz="1200" b="0" i="0" u="none" strike="noStrike" dirty="0" smtClean="0">
                          <a:effectLst/>
                          <a:latin typeface="Mangal" charset="0"/>
                          <a:ea typeface="Mangal" charset="0"/>
                          <a:cs typeface="Mangal" charset="0"/>
                        </a:rPr>
                        <a:t>Male</a:t>
                      </a:r>
                      <a:endParaRPr lang="en-US" sz="1200" b="0" i="0" u="none" strike="noStrike" dirty="0">
                        <a:effectLst/>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51.0%</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6"/>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116576959"/>
              </p:ext>
            </p:extLst>
          </p:nvPr>
        </p:nvGraphicFramePr>
        <p:xfrm>
          <a:off x="11315945" y="2711193"/>
          <a:ext cx="3083836" cy="1391456"/>
        </p:xfrm>
        <a:graphic>
          <a:graphicData uri="http://schemas.openxmlformats.org/drawingml/2006/table">
            <a:tbl>
              <a:tblPr>
                <a:tableStyleId>{0660B408-B3CF-4A94-85FC-2B1E0A45F4A2}</a:tableStyleId>
              </a:tblPr>
              <a:tblGrid>
                <a:gridCol w="3083836">
                  <a:extLst>
                    <a:ext uri="{9D8B030D-6E8A-4147-A177-3AD203B41FA5}">
                      <a16:colId xmlns="" xmlns:a16="http://schemas.microsoft.com/office/drawing/2014/main" val="20000"/>
                    </a:ext>
                  </a:extLst>
                </a:gridCol>
              </a:tblGrid>
              <a:tr h="535399">
                <a:tc>
                  <a:txBody>
                    <a:bodyPr/>
                    <a:lstStyle/>
                    <a:p>
                      <a:pPr marL="0" algn="l" defTabSz="914400" rtl="0" eaLnBrk="1" fontAlgn="ctr" latinLnBrk="0" hangingPunct="1">
                        <a:spcBef>
                          <a:spcPct val="0"/>
                        </a:spcBef>
                        <a:buFontTx/>
                        <a:buNone/>
                        <a:defRPr/>
                      </a:pPr>
                      <a:r>
                        <a:rPr lang="en-US" altLang="en-US" sz="1300" b="1" kern="1200" cap="all" dirty="0" smtClean="0">
                          <a:solidFill>
                            <a:srgbClr val="C00000"/>
                          </a:solidFill>
                          <a:latin typeface="Arial" charset="0"/>
                          <a:ea typeface="Arial" charset="0"/>
                          <a:cs typeface="Arial" charset="0"/>
                        </a:rPr>
                        <a:t>Workforce  COMMUTING </a:t>
                      </a:r>
                      <a:br>
                        <a:rPr lang="en-US" altLang="en-US" sz="1300" b="1" kern="1200" cap="all" dirty="0" smtClean="0">
                          <a:solidFill>
                            <a:srgbClr val="C00000"/>
                          </a:solidFill>
                          <a:latin typeface="Arial" charset="0"/>
                          <a:ea typeface="Arial" charset="0"/>
                          <a:cs typeface="Arial" charset="0"/>
                        </a:rPr>
                      </a:br>
                      <a:r>
                        <a:rPr lang="en-US" altLang="en-US" sz="1300" b="0" kern="1200" cap="all" dirty="0" smtClean="0">
                          <a:solidFill>
                            <a:srgbClr val="C00000"/>
                          </a:solidFill>
                          <a:latin typeface="Arial" charset="0"/>
                          <a:ea typeface="Arial" charset="0"/>
                          <a:cs typeface="Arial" charset="0"/>
                        </a:rPr>
                        <a:t>(</a:t>
                      </a:r>
                      <a:r>
                        <a:rPr lang="en-US" altLang="en-US" sz="1100" b="0" kern="1200" cap="all" dirty="0" smtClean="0">
                          <a:solidFill>
                            <a:srgbClr val="C00000"/>
                          </a:solidFill>
                          <a:latin typeface="Arial" charset="0"/>
                          <a:ea typeface="Arial" charset="0"/>
                          <a:cs typeface="Arial" charset="0"/>
                        </a:rPr>
                        <a:t>ON THE MAP - 2017)</a:t>
                      </a:r>
                    </a:p>
                  </a:txBody>
                  <a:tcPr marL="20320" marR="20320" marT="15240" marB="0" anchor="ctr"/>
                </a:tc>
                <a:extLst>
                  <a:ext uri="{0D108BD9-81ED-4DB2-BD59-A6C34878D82A}">
                    <a16:rowId xmlns="" xmlns:a16="http://schemas.microsoft.com/office/drawing/2014/main" val="10000"/>
                  </a:ext>
                </a:extLst>
              </a:tr>
              <a:tr h="248867">
                <a:tc>
                  <a:txBody>
                    <a:bodyPr/>
                    <a:lstStyle/>
                    <a:p>
                      <a:pPr marL="0" algn="l" defTabSz="914400" rtl="0" eaLnBrk="1" fontAlgn="ctr" latinLnBrk="0" hangingPunct="1"/>
                      <a:r>
                        <a:rPr lang="en-US" sz="1200" kern="1200" baseline="0" dirty="0" smtClean="0">
                          <a:solidFill>
                            <a:schemeClr val="dk1"/>
                          </a:solidFill>
                          <a:latin typeface="Mangal" charset="0"/>
                          <a:ea typeface="Mangal" charset="0"/>
                          <a:cs typeface="Mangal" charset="0"/>
                        </a:rPr>
                        <a:t>95,868 Commute Out, Live Inside</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303595">
                <a:tc>
                  <a:txBody>
                    <a:bodyPr/>
                    <a:lstStyle/>
                    <a:p>
                      <a:pPr marL="0" algn="l" defTabSz="914400" rtl="0" eaLnBrk="1" fontAlgn="ctr" latinLnBrk="0" hangingPunct="1"/>
                      <a:r>
                        <a:rPr lang="en-US" sz="1200" kern="1200" dirty="0" smtClean="0">
                          <a:solidFill>
                            <a:schemeClr val="dk1"/>
                          </a:solidFill>
                          <a:latin typeface="Mangal" charset="0"/>
                          <a:ea typeface="Mangal" charset="0"/>
                          <a:cs typeface="Mangal" charset="0"/>
                        </a:rPr>
                        <a:t>93,048</a:t>
                      </a:r>
                      <a:r>
                        <a:rPr lang="en-US" sz="1200" kern="1200" baseline="0" dirty="0" smtClean="0">
                          <a:solidFill>
                            <a:schemeClr val="dk1"/>
                          </a:solidFill>
                          <a:latin typeface="Mangal" charset="0"/>
                          <a:ea typeface="Mangal" charset="0"/>
                          <a:cs typeface="Mangal" charset="0"/>
                        </a:rPr>
                        <a:t> Commute In, Live Outside</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2"/>
                  </a:ext>
                </a:extLst>
              </a:tr>
              <a:tr h="303595">
                <a:tc>
                  <a:txBody>
                    <a:bodyPr/>
                    <a:lstStyle/>
                    <a:p>
                      <a:pPr marL="0" algn="l" defTabSz="914400" rtl="0" eaLnBrk="1" fontAlgn="ctr" latinLnBrk="0" hangingPunct="1"/>
                      <a:r>
                        <a:rPr lang="en-US" sz="1200" kern="1200" dirty="0" smtClean="0">
                          <a:solidFill>
                            <a:schemeClr val="dk1"/>
                          </a:solidFill>
                          <a:latin typeface="Mangal" charset="0"/>
                          <a:ea typeface="Mangal" charset="0"/>
                          <a:cs typeface="Mangal" charset="0"/>
                        </a:rPr>
                        <a:t>170,044 Work and Live in LV</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4189529365"/>
                  </a:ext>
                </a:extLst>
              </a:tr>
            </a:tbl>
          </a:graphicData>
        </a:graphic>
      </p:graphicFrame>
      <p:graphicFrame>
        <p:nvGraphicFramePr>
          <p:cNvPr id="21" name="Table 20"/>
          <p:cNvGraphicFramePr>
            <a:graphicFrameLocks noGrp="1"/>
          </p:cNvGraphicFramePr>
          <p:nvPr>
            <p:extLst/>
          </p:nvPr>
        </p:nvGraphicFramePr>
        <p:xfrm>
          <a:off x="6724793" y="1014984"/>
          <a:ext cx="4469523" cy="1057656"/>
        </p:xfrm>
        <a:graphic>
          <a:graphicData uri="http://schemas.openxmlformats.org/drawingml/2006/table">
            <a:tbl>
              <a:tblPr>
                <a:effectLst/>
                <a:tableStyleId>{0660B408-B3CF-4A94-85FC-2B1E0A45F4A2}</a:tableStyleId>
              </a:tblPr>
              <a:tblGrid>
                <a:gridCol w="3614821">
                  <a:extLst>
                    <a:ext uri="{9D8B030D-6E8A-4147-A177-3AD203B41FA5}">
                      <a16:colId xmlns="" xmlns:a16="http://schemas.microsoft.com/office/drawing/2014/main" val="20000"/>
                    </a:ext>
                  </a:extLst>
                </a:gridCol>
                <a:gridCol w="854702">
                  <a:extLst>
                    <a:ext uri="{9D8B030D-6E8A-4147-A177-3AD203B41FA5}">
                      <a16:colId xmlns="" xmlns:a16="http://schemas.microsoft.com/office/drawing/2014/main" val="20001"/>
                    </a:ext>
                  </a:extLst>
                </a:gridCol>
              </a:tblGrid>
              <a:tr h="265176">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300" b="1" kern="1200" cap="all" dirty="0" smtClean="0">
                          <a:solidFill>
                            <a:srgbClr val="C00000"/>
                          </a:solidFill>
                          <a:latin typeface="Arial" charset="0"/>
                          <a:ea typeface="Arial" charset="0"/>
                          <a:cs typeface="Arial" charset="0"/>
                        </a:rPr>
                        <a:t>Education</a:t>
                      </a:r>
                      <a:r>
                        <a:rPr lang="en-US" sz="1300" cap="all" dirty="0" smtClean="0"/>
                        <a:t> </a:t>
                      </a:r>
                      <a:r>
                        <a:rPr lang="en-US" sz="1300" b="1" kern="1200" cap="all" dirty="0" smtClean="0">
                          <a:solidFill>
                            <a:srgbClr val="C00000"/>
                          </a:solidFill>
                          <a:latin typeface="Arial" charset="0"/>
                          <a:ea typeface="Arial" charset="0"/>
                          <a:cs typeface="Arial" charset="0"/>
                        </a:rPr>
                        <a:t>System</a:t>
                      </a:r>
                      <a:endParaRPr lang="en-US" sz="1300" b="1" kern="1200" cap="all" dirty="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marL="0" algn="l" defTabSz="914400" rtl="0" eaLnBrk="1" fontAlgn="ctr" latinLnBrk="0" hangingPunct="1"/>
                      <a:r>
                        <a:rPr lang="en-US" sz="1200" kern="1200" dirty="0" smtClean="0">
                          <a:solidFill>
                            <a:schemeClr val="dk1"/>
                          </a:solidFill>
                          <a:latin typeface="Mangal" charset="0"/>
                          <a:ea typeface="Mangal" charset="0"/>
                          <a:cs typeface="Mangal" charset="0"/>
                        </a:rPr>
                        <a:t>School Districts</a:t>
                      </a:r>
                    </a:p>
                  </a:txBody>
                  <a:tcPr marL="20320" marR="20320" marT="15240" marB="0" anchor="ctr"/>
                </a:tc>
                <a:tc>
                  <a:txBody>
                    <a:bodyPr/>
                    <a:lstStyle/>
                    <a:p>
                      <a:pPr marL="0" algn="ctr" defTabSz="914400" rtl="0" eaLnBrk="1" fontAlgn="ctr" latinLnBrk="0" hangingPunct="1"/>
                      <a:r>
                        <a:rPr lang="en-US" sz="1200" kern="1200" dirty="0" smtClean="0">
                          <a:solidFill>
                            <a:schemeClr val="dk1"/>
                          </a:solidFill>
                          <a:latin typeface="Mangal" charset="0"/>
                          <a:ea typeface="Mangal" charset="0"/>
                          <a:cs typeface="Mangal" charset="0"/>
                        </a:rPr>
                        <a:t>17</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kern="1200" dirty="0" smtClean="0">
                          <a:solidFill>
                            <a:schemeClr val="dk1"/>
                          </a:solidFill>
                          <a:latin typeface="Mangal" charset="0"/>
                          <a:ea typeface="Mangal" charset="0"/>
                          <a:cs typeface="Mangal" charset="0"/>
                        </a:rPr>
                        <a:t>Career and Technical Schools</a:t>
                      </a:r>
                      <a:endParaRPr lang="en-US" sz="1200" kern="1200" dirty="0">
                        <a:solidFill>
                          <a:schemeClr val="dk1"/>
                        </a:solidFill>
                        <a:latin typeface="Mangal" charset="0"/>
                        <a:ea typeface="Mangal" charset="0"/>
                        <a:cs typeface="Mangal" charset="0"/>
                      </a:endParaRPr>
                    </a:p>
                  </a:txBody>
                  <a:tcPr marL="20320" marR="20320" marT="15240" marB="0" anchor="ctr"/>
                </a:tc>
                <a:tc>
                  <a:txBody>
                    <a:bodyPr/>
                    <a:lstStyle/>
                    <a:p>
                      <a:pPr marL="0" algn="ctr" defTabSz="914400" rtl="0" eaLnBrk="1" fontAlgn="ctr" latinLnBrk="0" hangingPunct="1"/>
                      <a:r>
                        <a:rPr lang="en-US" sz="1200" kern="1200" dirty="0" smtClean="0">
                          <a:solidFill>
                            <a:schemeClr val="dk1"/>
                          </a:solidFill>
                          <a:latin typeface="Mangal" charset="0"/>
                          <a:ea typeface="Mangal" charset="0"/>
                          <a:cs typeface="Mangal" charset="0"/>
                        </a:rPr>
                        <a:t>3</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2"/>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kern="1200" dirty="0" smtClean="0">
                          <a:solidFill>
                            <a:schemeClr val="dk1"/>
                          </a:solidFill>
                          <a:latin typeface="Mangal" charset="0"/>
                          <a:ea typeface="Mangal" charset="0"/>
                          <a:cs typeface="Mangal" charset="0"/>
                        </a:rPr>
                        <a:t>Community Colleges </a:t>
                      </a:r>
                    </a:p>
                  </a:txBody>
                  <a:tcPr marL="20320" marR="20320" marT="15240" marB="0" anchor="ctr"/>
                </a:tc>
                <a:tc>
                  <a:txBody>
                    <a:bodyPr/>
                    <a:lstStyle/>
                    <a:p>
                      <a:pPr marL="0" algn="ctr" defTabSz="914400" rtl="0" eaLnBrk="1" fontAlgn="ctr" latinLnBrk="0" hangingPunct="1"/>
                      <a:r>
                        <a:rPr lang="en-US" sz="1200" kern="1200" dirty="0" smtClean="0">
                          <a:solidFill>
                            <a:schemeClr val="dk1"/>
                          </a:solidFill>
                          <a:latin typeface="Mangal" charset="0"/>
                          <a:ea typeface="Mangal" charset="0"/>
                          <a:cs typeface="Mangal" charset="0"/>
                        </a:rPr>
                        <a:t>2</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3"/>
                  </a:ext>
                </a:extLst>
              </a:tr>
              <a:tr h="198120">
                <a:tc>
                  <a:txBody>
                    <a:bodyPr/>
                    <a:lstStyle/>
                    <a:p>
                      <a:pPr marL="0" algn="l" defTabSz="914400" rtl="0" eaLnBrk="1" fontAlgn="ctr" latinLnBrk="0" hangingPunct="1"/>
                      <a:r>
                        <a:rPr lang="en-US" sz="1200" kern="1200" dirty="0" smtClean="0">
                          <a:solidFill>
                            <a:schemeClr val="dk1"/>
                          </a:solidFill>
                          <a:latin typeface="Mangal" charset="0"/>
                          <a:ea typeface="Mangal" charset="0"/>
                          <a:cs typeface="Mangal" charset="0"/>
                        </a:rPr>
                        <a:t>Colleges and Universities </a:t>
                      </a:r>
                      <a:endParaRPr lang="en-US" sz="1200" kern="1200" dirty="0">
                        <a:solidFill>
                          <a:schemeClr val="dk1"/>
                        </a:solidFill>
                        <a:latin typeface="Mangal" charset="0"/>
                        <a:ea typeface="Mangal" charset="0"/>
                        <a:cs typeface="Mangal" charset="0"/>
                      </a:endParaRPr>
                    </a:p>
                  </a:txBody>
                  <a:tcPr marL="20320" marR="20320" marT="15240" marB="0" anchor="ctr"/>
                </a:tc>
                <a:tc>
                  <a:txBody>
                    <a:bodyPr/>
                    <a:lstStyle/>
                    <a:p>
                      <a:pPr marL="0" algn="ctr" defTabSz="914400" rtl="0" eaLnBrk="1" fontAlgn="ctr" latinLnBrk="0" hangingPunct="1"/>
                      <a:r>
                        <a:rPr lang="en-US" sz="1200" kern="1200" dirty="0" smtClean="0">
                          <a:solidFill>
                            <a:schemeClr val="dk1"/>
                          </a:solidFill>
                          <a:latin typeface="Mangal" charset="0"/>
                          <a:ea typeface="Mangal" charset="0"/>
                          <a:cs typeface="Mangal" charset="0"/>
                        </a:rPr>
                        <a:t>9</a:t>
                      </a:r>
                      <a:endParaRPr lang="mr-IN" sz="1200" kern="1200" dirty="0">
                        <a:solidFill>
                          <a:schemeClr val="dk1"/>
                        </a:solidFill>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4"/>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114952283"/>
              </p:ext>
            </p:extLst>
          </p:nvPr>
        </p:nvGraphicFramePr>
        <p:xfrm>
          <a:off x="170688" y="3782568"/>
          <a:ext cx="6169151" cy="1063752"/>
        </p:xfrm>
        <a:graphic>
          <a:graphicData uri="http://schemas.openxmlformats.org/drawingml/2006/table">
            <a:tbl>
              <a:tblPr>
                <a:tableStyleId>{0660B408-B3CF-4A94-85FC-2B1E0A45F4A2}</a:tableStyleId>
              </a:tblPr>
              <a:tblGrid>
                <a:gridCol w="3395472">
                  <a:extLst>
                    <a:ext uri="{9D8B030D-6E8A-4147-A177-3AD203B41FA5}">
                      <a16:colId xmlns="" xmlns:a16="http://schemas.microsoft.com/office/drawing/2014/main" val="20000"/>
                    </a:ext>
                  </a:extLst>
                </a:gridCol>
                <a:gridCol w="924560">
                  <a:extLst>
                    <a:ext uri="{9D8B030D-6E8A-4147-A177-3AD203B41FA5}">
                      <a16:colId xmlns="" xmlns:a16="http://schemas.microsoft.com/office/drawing/2014/main" val="20001"/>
                    </a:ext>
                  </a:extLst>
                </a:gridCol>
                <a:gridCol w="924559">
                  <a:extLst>
                    <a:ext uri="{9D8B030D-6E8A-4147-A177-3AD203B41FA5}">
                      <a16:colId xmlns="" xmlns:a16="http://schemas.microsoft.com/office/drawing/2014/main" val="315445036"/>
                    </a:ext>
                  </a:extLst>
                </a:gridCol>
                <a:gridCol w="924560">
                  <a:extLst>
                    <a:ext uri="{9D8B030D-6E8A-4147-A177-3AD203B41FA5}">
                      <a16:colId xmlns="" xmlns:a16="http://schemas.microsoft.com/office/drawing/2014/main" val="3619471184"/>
                    </a:ext>
                  </a:extLst>
                </a:gridCol>
              </a:tblGrid>
              <a:tr h="216408">
                <a:tc gridSpan="4">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300" b="1" kern="1200" cap="all" dirty="0" smtClean="0">
                          <a:solidFill>
                            <a:srgbClr val="C00000"/>
                          </a:solidFill>
                          <a:latin typeface="Arial" charset="0"/>
                          <a:ea typeface="Arial" charset="0"/>
                          <a:cs typeface="Arial" charset="0"/>
                        </a:rPr>
                        <a:t>Local Area Unemployment Statistics </a:t>
                      </a:r>
                      <a:r>
                        <a:rPr lang="en-US" sz="1100" b="0" kern="1200" cap="all" dirty="0" smtClean="0">
                          <a:solidFill>
                            <a:srgbClr val="C00000"/>
                          </a:solidFill>
                          <a:latin typeface="Arial" charset="0"/>
                          <a:ea typeface="Arial" charset="0"/>
                          <a:cs typeface="Arial" charset="0"/>
                        </a:rPr>
                        <a:t>(Sep 2019)</a:t>
                      </a: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98120">
                <a:tc>
                  <a:txBody>
                    <a:bodyPr/>
                    <a:lstStyle/>
                    <a:p>
                      <a:pPr algn="l" fontAlgn="ctr"/>
                      <a:r>
                        <a:rPr lang="en-US" sz="1200" u="none" strike="noStrike" dirty="0" smtClean="0">
                          <a:effectLst/>
                          <a:latin typeface="Mangal" charset="0"/>
                          <a:ea typeface="Mangal" charset="0"/>
                          <a:cs typeface="Mangal" charset="0"/>
                        </a:rPr>
                        <a:t>Labor Force</a:t>
                      </a:r>
                      <a:endParaRPr lang="en-US" sz="1200" b="0" i="0" u="none" strike="noStrike" dirty="0" smtClean="0">
                        <a:effectLst/>
                        <a:latin typeface="Mangal" charset="0"/>
                        <a:ea typeface="Mangal" charset="0"/>
                        <a:cs typeface="Mangal" charset="0"/>
                      </a:endParaRPr>
                    </a:p>
                  </a:txBody>
                  <a:tcPr marL="20320" marR="20320" marT="15240" marB="0" anchor="ct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is-IS" sz="1200" dirty="0" smtClean="0">
                          <a:latin typeface="Mangal" charset="0"/>
                          <a:ea typeface="Mangal" charset="0"/>
                          <a:cs typeface="Mangal" charset="0"/>
                        </a:rPr>
                        <a:t>  357,400</a:t>
                      </a:r>
                      <a:endParaRPr lang="mr-IN" sz="1200" dirty="0">
                        <a:latin typeface="Mangal" charset="0"/>
                        <a:ea typeface="Mangal" charset="0"/>
                        <a:cs typeface="Mangal" charset="0"/>
                      </a:endParaRPr>
                    </a:p>
                  </a:txBody>
                  <a:tcPr marL="20320" marR="20320" marT="1524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Employed</a:t>
                      </a:r>
                      <a:endParaRPr lang="en-US" sz="1200" b="0" i="0" u="none" strike="noStrike" dirty="0">
                        <a:effectLst/>
                        <a:latin typeface="Mangal" charset="0"/>
                        <a:ea typeface="Mangal" charset="0"/>
                        <a:cs typeface="Mangal" charset="0"/>
                      </a:endParaRPr>
                    </a:p>
                  </a:txBody>
                  <a:tcPr marL="20320" marR="20320" marT="15240" marB="0" anchor="ct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is-IS" sz="1200" dirty="0" smtClean="0">
                          <a:latin typeface="Mangal" charset="0"/>
                          <a:ea typeface="Mangal" charset="0"/>
                          <a:cs typeface="Mangal" charset="0"/>
                        </a:rPr>
                        <a:t>  340,500</a:t>
                      </a:r>
                      <a:endParaRPr lang="mr-IN" sz="1200" dirty="0">
                        <a:latin typeface="Mangal" charset="0"/>
                        <a:ea typeface="Mangal" charset="0"/>
                        <a:cs typeface="Mangal" charset="0"/>
                      </a:endParaRPr>
                    </a:p>
                  </a:txBody>
                  <a:tcPr marL="20320" marR="20320" marT="1524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Unemployed </a:t>
                      </a:r>
                      <a:endParaRPr lang="en-US" sz="1200" dirty="0" smtClean="0">
                        <a:solidFill>
                          <a:srgbClr val="000000"/>
                        </a:solidFill>
                        <a:latin typeface="Mangal" charset="0"/>
                        <a:ea typeface="Mangal" charset="0"/>
                        <a:cs typeface="Mangal" charset="0"/>
                      </a:endParaRPr>
                    </a:p>
                  </a:txBody>
                  <a:tcPr marL="20320" marR="20320" marT="15240" marB="0" anchor="ctr"/>
                </a:tc>
                <a:tc gridSpan="3">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nl-NL" sz="1200" dirty="0" smtClean="0">
                          <a:latin typeface="Mangal" charset="0"/>
                          <a:ea typeface="Mangal" charset="0"/>
                          <a:cs typeface="Mangal" charset="0"/>
                        </a:rPr>
                        <a:t>    16,900</a:t>
                      </a:r>
                      <a:endParaRPr lang="mr-IN" sz="1200" dirty="0">
                        <a:latin typeface="Mangal" charset="0"/>
                        <a:ea typeface="Mangal" charset="0"/>
                        <a:cs typeface="Mangal" charset="0"/>
                      </a:endParaRPr>
                    </a:p>
                  </a:txBody>
                  <a:tcPr marL="20320" marR="20320" marT="1524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2529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Unemployment Rate</a:t>
                      </a:r>
                      <a:endParaRPr lang="en-US" sz="1200" dirty="0" smtClean="0">
                        <a:solidFill>
                          <a:srgbClr val="000000"/>
                        </a:solidFill>
                        <a:latin typeface="Mangal" charset="0"/>
                        <a:ea typeface="Mangal" charset="0"/>
                        <a:cs typeface="Mangal" charset="0"/>
                      </a:endParaRPr>
                    </a:p>
                  </a:txBody>
                  <a:tcPr marL="20320" marR="20320" marT="15240" marB="54864" anchor="ctr"/>
                </a:tc>
                <a:tc>
                  <a:txBody>
                    <a:bodyPr/>
                    <a:lstStyle/>
                    <a:p>
                      <a:pPr algn="l" fontAlgn="ctr"/>
                      <a:r>
                        <a:rPr lang="en-US" sz="1200" dirty="0" smtClean="0">
                          <a:latin typeface="Mangal" charset="0"/>
                          <a:ea typeface="Mangal" charset="0"/>
                          <a:cs typeface="Mangal" charset="0"/>
                        </a:rPr>
                        <a:t>      4.7%</a:t>
                      </a:r>
                      <a:endParaRPr lang="mr-IN" sz="1200" dirty="0">
                        <a:latin typeface="Mangal" charset="0"/>
                        <a:ea typeface="Mangal" charset="0"/>
                        <a:cs typeface="Mangal" charset="0"/>
                      </a:endParaRPr>
                    </a:p>
                  </a:txBody>
                  <a:tcPr marL="20320" marR="20320" marT="15240" marB="54864" anchor="ctr"/>
                </a:tc>
                <a:tc>
                  <a:txBody>
                    <a:bodyPr/>
                    <a:lstStyle/>
                    <a:p>
                      <a:pPr algn="l" fontAlgn="ctr"/>
                      <a:r>
                        <a:rPr lang="en-US" sz="1200" dirty="0" smtClean="0">
                          <a:latin typeface="Mangal" charset="0"/>
                          <a:ea typeface="Mangal" charset="0"/>
                          <a:cs typeface="Mangal" charset="0"/>
                        </a:rPr>
                        <a:t>PA 4.5%</a:t>
                      </a:r>
                      <a:endParaRPr lang="mr-IN" sz="1200" dirty="0">
                        <a:latin typeface="Mangal" charset="0"/>
                        <a:ea typeface="Mangal" charset="0"/>
                        <a:cs typeface="Mangal" charset="0"/>
                      </a:endParaRPr>
                    </a:p>
                  </a:txBody>
                  <a:tcPr marL="20320" marR="20320" marT="15240" marB="54864" anchor="ctr"/>
                </a:tc>
                <a:tc>
                  <a:txBody>
                    <a:bodyPr/>
                    <a:lstStyle/>
                    <a:p>
                      <a:pPr algn="l" fontAlgn="ctr"/>
                      <a:r>
                        <a:rPr lang="en-US" sz="1200" dirty="0" smtClean="0">
                          <a:latin typeface="Mangal" charset="0"/>
                          <a:ea typeface="Mangal" charset="0"/>
                          <a:cs typeface="Mangal" charset="0"/>
                        </a:rPr>
                        <a:t>U.S. 3.5%</a:t>
                      </a:r>
                      <a:endParaRPr lang="mr-IN" sz="1200" dirty="0">
                        <a:latin typeface="Mangal" charset="0"/>
                        <a:ea typeface="Mangal" charset="0"/>
                        <a:cs typeface="Mangal" charset="0"/>
                      </a:endParaRPr>
                    </a:p>
                  </a:txBody>
                  <a:tcPr marL="20320" marR="20320" marT="15240" marB="54864" anchor="ctr"/>
                </a:tc>
                <a:extLst>
                  <a:ext uri="{0D108BD9-81ED-4DB2-BD59-A6C34878D82A}">
                    <a16:rowId xmlns="" xmlns:a16="http://schemas.microsoft.com/office/drawing/2014/main" val="10004"/>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071007759"/>
              </p:ext>
            </p:extLst>
          </p:nvPr>
        </p:nvGraphicFramePr>
        <p:xfrm>
          <a:off x="170688" y="2791968"/>
          <a:ext cx="6169152" cy="865632"/>
        </p:xfrm>
        <a:graphic>
          <a:graphicData uri="http://schemas.openxmlformats.org/drawingml/2006/table">
            <a:tbl>
              <a:tblPr>
                <a:tableStyleId>{0660B408-B3CF-4A94-85FC-2B1E0A45F4A2}</a:tableStyleId>
              </a:tblPr>
              <a:tblGrid>
                <a:gridCol w="3532632">
                  <a:extLst>
                    <a:ext uri="{9D8B030D-6E8A-4147-A177-3AD203B41FA5}">
                      <a16:colId xmlns="" xmlns:a16="http://schemas.microsoft.com/office/drawing/2014/main" val="20000"/>
                    </a:ext>
                  </a:extLst>
                </a:gridCol>
                <a:gridCol w="2636520">
                  <a:extLst>
                    <a:ext uri="{9D8B030D-6E8A-4147-A177-3AD203B41FA5}">
                      <a16:colId xmlns="" xmlns:a16="http://schemas.microsoft.com/office/drawing/2014/main" val="20001"/>
                    </a:ext>
                  </a:extLst>
                </a:gridCol>
              </a:tblGrid>
              <a:tr h="2164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300" b="1" kern="1200" cap="all" dirty="0" smtClean="0">
                          <a:solidFill>
                            <a:srgbClr val="C00000"/>
                          </a:solidFill>
                          <a:latin typeface="Arial" charset="0"/>
                          <a:ea typeface="Arial" charset="0"/>
                          <a:cs typeface="Arial" charset="0"/>
                        </a:rPr>
                        <a:t>EMPLOYERS </a:t>
                      </a:r>
                      <a:endParaRPr lang="en-US" sz="1300" b="1" kern="1200" cap="all" dirty="0" smtClean="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algn="l" fontAlgn="ctr"/>
                      <a:r>
                        <a:rPr lang="en-US" altLang="en-US" sz="1200" dirty="0" smtClean="0">
                          <a:latin typeface="Mangal" charset="0"/>
                          <a:ea typeface="Mangal" charset="0"/>
                          <a:cs typeface="Mangal" charset="0"/>
                        </a:rPr>
                        <a:t>Establishments </a:t>
                      </a:r>
                      <a:endParaRPr lang="en-US" sz="1200" b="0" i="0" u="none" strike="noStrike" dirty="0" smtClean="0">
                        <a:effectLst/>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15,506</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Average Employees per Establishment</a:t>
                      </a:r>
                      <a:endParaRPr lang="en-US" sz="1200" dirty="0" smtClean="0">
                        <a:solidFill>
                          <a:srgbClr val="000000"/>
                        </a:solidFill>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       22</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2"/>
                  </a:ext>
                </a:extLst>
              </a:tr>
              <a:tr h="2529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Average Occupational Earnings per Hour</a:t>
                      </a:r>
                      <a:endParaRPr lang="en-US" sz="1200" dirty="0" smtClean="0">
                        <a:solidFill>
                          <a:srgbClr val="000000"/>
                        </a:solidFill>
                        <a:latin typeface="Mangal" charset="0"/>
                        <a:ea typeface="Mangal" charset="0"/>
                        <a:cs typeface="Mangal" charset="0"/>
                      </a:endParaRPr>
                    </a:p>
                  </a:txBody>
                  <a:tcPr marL="20320" marR="20320" marT="15240" marB="54864" anchor="ctr"/>
                </a:tc>
                <a:tc>
                  <a:txBody>
                    <a:bodyPr/>
                    <a:lstStyle/>
                    <a:p>
                      <a:pPr algn="l" fontAlgn="ctr"/>
                      <a:r>
                        <a:rPr lang="en-US" sz="1200" dirty="0" smtClean="0">
                          <a:latin typeface="Mangal" charset="0"/>
                          <a:ea typeface="Mangal" charset="0"/>
                          <a:cs typeface="Mangal" charset="0"/>
                        </a:rPr>
                        <a:t>$22.93</a:t>
                      </a:r>
                      <a:endParaRPr lang="mr-IN" sz="1200" dirty="0">
                        <a:latin typeface="Mangal" charset="0"/>
                        <a:ea typeface="Mangal" charset="0"/>
                        <a:cs typeface="Mangal" charset="0"/>
                      </a:endParaRPr>
                    </a:p>
                  </a:txBody>
                  <a:tcPr marL="20320" marR="20320" marT="15240" marB="54864" anchor="ctr"/>
                </a:tc>
                <a:extLst>
                  <a:ext uri="{0D108BD9-81ED-4DB2-BD59-A6C34878D82A}">
                    <a16:rowId xmlns="" xmlns:a16="http://schemas.microsoft.com/office/drawing/2014/main" val="10003"/>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711184182"/>
              </p:ext>
            </p:extLst>
          </p:nvPr>
        </p:nvGraphicFramePr>
        <p:xfrm>
          <a:off x="206256" y="1984248"/>
          <a:ext cx="6133584" cy="667512"/>
        </p:xfrm>
        <a:graphic>
          <a:graphicData uri="http://schemas.openxmlformats.org/drawingml/2006/table">
            <a:tbl>
              <a:tblPr>
                <a:tableStyleId>{0660B408-B3CF-4A94-85FC-2B1E0A45F4A2}</a:tableStyleId>
              </a:tblPr>
              <a:tblGrid>
                <a:gridCol w="3261149">
                  <a:extLst>
                    <a:ext uri="{9D8B030D-6E8A-4147-A177-3AD203B41FA5}">
                      <a16:colId xmlns="" xmlns:a16="http://schemas.microsoft.com/office/drawing/2014/main" val="20000"/>
                    </a:ext>
                  </a:extLst>
                </a:gridCol>
                <a:gridCol w="2872435">
                  <a:extLst>
                    <a:ext uri="{9D8B030D-6E8A-4147-A177-3AD203B41FA5}">
                      <a16:colId xmlns="" xmlns:a16="http://schemas.microsoft.com/office/drawing/2014/main" val="20001"/>
                    </a:ext>
                  </a:extLst>
                </a:gridCol>
              </a:tblGrid>
              <a:tr h="2164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300" b="1" kern="1200" cap="all" dirty="0" smtClean="0">
                          <a:solidFill>
                            <a:srgbClr val="C00000"/>
                          </a:solidFill>
                          <a:latin typeface="Arial" charset="0"/>
                          <a:ea typeface="Arial" charset="0"/>
                          <a:cs typeface="Arial" charset="0"/>
                        </a:rPr>
                        <a:t>Economy &amp; Population     </a:t>
                      </a:r>
                      <a:endParaRPr lang="en-US" sz="1300" b="1" kern="1200" cap="all" dirty="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algn="l" fontAlgn="ctr"/>
                      <a:r>
                        <a:rPr lang="en-US" altLang="en-US" sz="1200" dirty="0" smtClean="0">
                          <a:latin typeface="Mangal" charset="0"/>
                          <a:ea typeface="Mangal" charset="0"/>
                          <a:cs typeface="Mangal" charset="0"/>
                        </a:rPr>
                        <a:t>Gross Regional Product</a:t>
                      </a:r>
                      <a:endParaRPr lang="en-US" sz="1200" b="0" i="0" u="none" strike="noStrike" dirty="0" smtClean="0">
                        <a:effectLst/>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    $41.2B</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2529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Total Population</a:t>
                      </a:r>
                      <a:endParaRPr lang="en-US" sz="1200" dirty="0" smtClean="0">
                        <a:solidFill>
                          <a:srgbClr val="000000"/>
                        </a:solidFill>
                        <a:latin typeface="Mangal" charset="0"/>
                        <a:ea typeface="Mangal" charset="0"/>
                        <a:cs typeface="Mangal" charset="0"/>
                      </a:endParaRPr>
                    </a:p>
                  </a:txBody>
                  <a:tcPr marL="20320" marR="20320" marT="15240" marB="0" anchor="ctr"/>
                </a:tc>
                <a:tc>
                  <a:txBody>
                    <a:bodyPr/>
                    <a:lstStyle/>
                    <a:p>
                      <a:pPr algn="l" fontAlgn="ctr"/>
                      <a:r>
                        <a:rPr lang="en-US" sz="1200" dirty="0" smtClean="0">
                          <a:latin typeface="Mangal" charset="0"/>
                          <a:ea typeface="Mangal" charset="0"/>
                          <a:cs typeface="Mangal" charset="0"/>
                        </a:rPr>
                        <a:t>   664,391</a:t>
                      </a:r>
                      <a:endParaRPr lang="mr-IN" sz="1200" dirty="0">
                        <a:latin typeface="Mangal" charset="0"/>
                        <a:ea typeface="Mangal" charset="0"/>
                        <a:cs typeface="Mangal" charset="0"/>
                      </a:endParaRPr>
                    </a:p>
                  </a:txBody>
                  <a:tcPr marL="20320" marR="20320" marT="15240" marB="54864" anchor="ctr"/>
                </a:tc>
                <a:extLst>
                  <a:ext uri="{0D108BD9-81ED-4DB2-BD59-A6C34878D82A}">
                    <a16:rowId xmlns="" xmlns:a16="http://schemas.microsoft.com/office/drawing/2014/main" val="10002"/>
                  </a:ext>
                </a:extLst>
              </a:tr>
            </a:tbl>
          </a:graphicData>
        </a:graphic>
      </p:graphicFrame>
      <p:sp>
        <p:nvSpPr>
          <p:cNvPr id="28" name="TextBox 5"/>
          <p:cNvSpPr txBox="1">
            <a:spLocks noChangeArrowheads="1"/>
          </p:cNvSpPr>
          <p:nvPr/>
        </p:nvSpPr>
        <p:spPr bwMode="auto">
          <a:xfrm>
            <a:off x="6679543" y="4153537"/>
            <a:ext cx="7698317" cy="535526"/>
          </a:xfrm>
          <a:prstGeom prst="rect">
            <a:avLst/>
          </a:prstGeom>
          <a:solidFill>
            <a:schemeClr val="accent1">
              <a:tint val="20000"/>
            </a:schemeClr>
          </a:solidFill>
          <a:ln>
            <a:noFill/>
          </a:ln>
          <a:extLst/>
        </p:spPr>
        <p:txBody>
          <a:bodyPr wrap="square" lIns="109714" tIns="54858" rIns="109714" bIns="54858">
            <a:spAutoFit/>
          </a:bodyP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defTabSz="1097148" eaLnBrk="1" fontAlgn="base" hangingPunct="1">
              <a:spcBef>
                <a:spcPct val="0"/>
              </a:spcBef>
              <a:spcAft>
                <a:spcPct val="0"/>
              </a:spcAft>
              <a:buNone/>
              <a:defRPr/>
            </a:pPr>
            <a:r>
              <a:rPr lang="en-US" altLang="en-US" sz="1300" b="1" cap="all" dirty="0">
                <a:solidFill>
                  <a:srgbClr val="C00000"/>
                </a:solidFill>
                <a:latin typeface="Arial" charset="0"/>
                <a:ea typeface="Arial" charset="0"/>
                <a:cs typeface="Arial" charset="0"/>
              </a:rPr>
              <a:t>Mix of Industry Employment for Lehigh Valley</a:t>
            </a:r>
          </a:p>
          <a:p>
            <a:pPr algn="r" defTabSz="1097148" eaLnBrk="1" fontAlgn="base" hangingPunct="1">
              <a:spcBef>
                <a:spcPct val="0"/>
              </a:spcBef>
              <a:spcAft>
                <a:spcPct val="0"/>
              </a:spcAft>
              <a:buNone/>
              <a:defRPr/>
            </a:pPr>
            <a:r>
              <a:rPr lang="en-US" altLang="en-US" sz="1400" b="1" cap="all" dirty="0">
                <a:solidFill>
                  <a:srgbClr val="C00000"/>
                </a:solidFill>
                <a:latin typeface="Arial" charset="0"/>
                <a:ea typeface="Arial" charset="0"/>
                <a:cs typeface="Arial" charset="0"/>
              </a:rPr>
              <a:t> </a:t>
            </a:r>
            <a:r>
              <a:rPr lang="en-US" altLang="en-US" sz="1100" cap="all" dirty="0">
                <a:solidFill>
                  <a:srgbClr val="C00000"/>
                </a:solidFill>
                <a:latin typeface="Arial" charset="0"/>
                <a:ea typeface="Arial" charset="0"/>
                <a:cs typeface="Arial" charset="0"/>
              </a:rPr>
              <a:t>(Quarterly Census Employment and Wages, 2018 Annual Averages )</a:t>
            </a:r>
          </a:p>
        </p:txBody>
      </p:sp>
      <p:sp>
        <p:nvSpPr>
          <p:cNvPr id="2" name="Rectangle 1"/>
          <p:cNvSpPr/>
          <p:nvPr/>
        </p:nvSpPr>
        <p:spPr>
          <a:xfrm>
            <a:off x="10728967" y="47382"/>
            <a:ext cx="3849158" cy="618631"/>
          </a:xfrm>
          <a:prstGeom prst="rect">
            <a:avLst/>
          </a:prstGeom>
          <a:noFill/>
          <a:ln>
            <a:noFill/>
          </a:ln>
        </p:spPr>
        <p:txBody>
          <a:bodyPr wrap="square" lIns="109714" tIns="54858" rIns="109714" bIns="54858">
            <a:spAutoFit/>
          </a:bodyPr>
          <a:lstStyle/>
          <a:p>
            <a:pPr defTabSz="1097148" fontAlgn="ctr">
              <a:defRPr/>
            </a:pPr>
            <a:r>
              <a:rPr lang="en-US" sz="1100" i="1" dirty="0">
                <a:solidFill>
                  <a:srgbClr val="000000"/>
                </a:solidFill>
                <a:latin typeface="Arial" panose="020B0604020202020204" pitchFamily="34" charset="0"/>
                <a:ea typeface="Mangal" charset="0"/>
                <a:cs typeface="Arial" panose="020B0604020202020204" pitchFamily="34" charset="0"/>
              </a:rPr>
              <a:t>Our mission is to ensure an employer demand-driven world class workforce system aligned with economic development, education and the community</a:t>
            </a:r>
          </a:p>
        </p:txBody>
      </p:sp>
      <p:sp>
        <p:nvSpPr>
          <p:cNvPr id="29" name="TextBox 28"/>
          <p:cNvSpPr txBox="1"/>
          <p:nvPr/>
        </p:nvSpPr>
        <p:spPr>
          <a:xfrm>
            <a:off x="7" y="7771736"/>
            <a:ext cx="6339850" cy="418564"/>
          </a:xfrm>
          <a:prstGeom prst="rect">
            <a:avLst/>
          </a:prstGeom>
          <a:noFill/>
        </p:spPr>
        <p:txBody>
          <a:bodyPr wrap="square" lIns="109714" tIns="54858" rIns="109714" bIns="54858" rtlCol="0">
            <a:spAutoFit/>
          </a:bodyPr>
          <a:lstStyle/>
          <a:p>
            <a:pPr defTabSz="1097148" eaLnBrk="0" fontAlgn="base" hangingPunct="0">
              <a:spcBef>
                <a:spcPct val="0"/>
              </a:spcBef>
              <a:spcAft>
                <a:spcPct val="0"/>
              </a:spcAft>
              <a:defRPr/>
            </a:pPr>
            <a:r>
              <a:rPr lang="en-US" sz="1000" i="1" dirty="0">
                <a:solidFill>
                  <a:prstClr val="black"/>
                </a:solidFill>
                <a:latin typeface="Arial" charset="0"/>
                <a:ea typeface="Arial" charset="0"/>
                <a:cs typeface="Arial" charset="0"/>
              </a:rPr>
              <a:t>Sources: Bureau of Labor Statistics (BLS), U.S. Census, PA Center for Workforce Information &amp; Analysis (CWIA)</a:t>
            </a:r>
          </a:p>
        </p:txBody>
      </p:sp>
      <p:cxnSp>
        <p:nvCxnSpPr>
          <p:cNvPr id="27" name="Straight Connector 26"/>
          <p:cNvCxnSpPr/>
          <p:nvPr/>
        </p:nvCxnSpPr>
        <p:spPr>
          <a:xfrm>
            <a:off x="7" y="822960"/>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p:nvSpPr>
        <p:spPr bwMode="auto">
          <a:xfrm>
            <a:off x="7" y="0"/>
            <a:ext cx="14630400" cy="731520"/>
          </a:xfrm>
          <a:prstGeom prst="rect">
            <a:avLst/>
          </a:prstGeom>
          <a:ln w="28575">
            <a:noFill/>
            <a:miter lim="800000"/>
            <a:headEnd/>
            <a:tailEnd/>
          </a:ln>
        </p:spPr>
        <p:txBody>
          <a:bodyPr vert="horz" wrap="square" lIns="109714" tIns="54858" rIns="109714" bIns="54858" numCol="1" anchor="ctr" anchorCtr="0" compatLnSpc="1">
            <a:prstTxWarp prst="textNoShape">
              <a:avLst/>
            </a:prstTxWarp>
            <a:noAutofit/>
          </a:bodyPr>
          <a:lstStyle>
            <a:lvl1pPr algn="l" defTabSz="457200" rtl="0" eaLnBrk="0" fontAlgn="base" hangingPunct="0">
              <a:spcBef>
                <a:spcPct val="0"/>
              </a:spcBef>
              <a:spcAft>
                <a:spcPct val="0"/>
              </a:spcAft>
              <a:defRPr sz="4400" i="1" kern="1200">
                <a:solidFill>
                  <a:srgbClr val="CD4649"/>
                </a:solidFill>
                <a:effectLst/>
                <a:latin typeface="Garamond"/>
                <a:ea typeface="ＭＳ Ｐゴシック" pitchFamily="84" charset="-128"/>
                <a:cs typeface="Garamond"/>
              </a:defRPr>
            </a:lvl1pPr>
            <a:lvl2pPr algn="l" defTabSz="457200" rtl="0" eaLnBrk="0" fontAlgn="base" hangingPunct="0">
              <a:spcBef>
                <a:spcPct val="0"/>
              </a:spcBef>
              <a:spcAft>
                <a:spcPct val="0"/>
              </a:spcAft>
              <a:defRPr sz="4400" i="1">
                <a:solidFill>
                  <a:srgbClr val="0469A1"/>
                </a:solidFill>
                <a:latin typeface="Garamond" pitchFamily="84" charset="0"/>
                <a:ea typeface="ＭＳ Ｐゴシック" pitchFamily="84" charset="-128"/>
                <a:cs typeface="Garamond" pitchFamily="18" charset="0"/>
              </a:defRPr>
            </a:lvl2pPr>
            <a:lvl3pPr algn="l" defTabSz="457200" rtl="0" eaLnBrk="0" fontAlgn="base" hangingPunct="0">
              <a:spcBef>
                <a:spcPct val="0"/>
              </a:spcBef>
              <a:spcAft>
                <a:spcPct val="0"/>
              </a:spcAft>
              <a:defRPr sz="4400" i="1">
                <a:solidFill>
                  <a:srgbClr val="0469A1"/>
                </a:solidFill>
                <a:latin typeface="Garamond" pitchFamily="84" charset="0"/>
                <a:ea typeface="ＭＳ Ｐゴシック" pitchFamily="84" charset="-128"/>
                <a:cs typeface="Garamond" pitchFamily="18" charset="0"/>
              </a:defRPr>
            </a:lvl3pPr>
            <a:lvl4pPr algn="l" defTabSz="457200" rtl="0" eaLnBrk="0" fontAlgn="base" hangingPunct="0">
              <a:spcBef>
                <a:spcPct val="0"/>
              </a:spcBef>
              <a:spcAft>
                <a:spcPct val="0"/>
              </a:spcAft>
              <a:defRPr sz="4400" i="1">
                <a:solidFill>
                  <a:srgbClr val="0469A1"/>
                </a:solidFill>
                <a:latin typeface="Garamond" pitchFamily="84" charset="0"/>
                <a:ea typeface="ＭＳ Ｐゴシック" pitchFamily="84" charset="-128"/>
                <a:cs typeface="Garamond" pitchFamily="18" charset="0"/>
              </a:defRPr>
            </a:lvl4pPr>
            <a:lvl5pPr algn="l" defTabSz="457200" rtl="0" eaLnBrk="0" fontAlgn="base" hangingPunct="0">
              <a:spcBef>
                <a:spcPct val="0"/>
              </a:spcBef>
              <a:spcAft>
                <a:spcPct val="0"/>
              </a:spcAft>
              <a:defRPr sz="4400" i="1">
                <a:solidFill>
                  <a:srgbClr val="0469A1"/>
                </a:solidFill>
                <a:latin typeface="Garamond" pitchFamily="84" charset="0"/>
                <a:ea typeface="ＭＳ Ｐゴシック" pitchFamily="84" charset="-128"/>
                <a:cs typeface="Garamond" pitchFamily="18" charset="0"/>
              </a:defRPr>
            </a:lvl5pPr>
            <a:lvl6pPr marL="457200" algn="l" defTabSz="457200" rtl="0" fontAlgn="base">
              <a:spcBef>
                <a:spcPct val="0"/>
              </a:spcBef>
              <a:spcAft>
                <a:spcPct val="0"/>
              </a:spcAft>
              <a:defRPr sz="4400" i="1">
                <a:solidFill>
                  <a:srgbClr val="0469A1"/>
                </a:solidFill>
                <a:latin typeface="Garamond" pitchFamily="84" charset="0"/>
                <a:ea typeface="ＭＳ Ｐゴシック" pitchFamily="84" charset="-128"/>
              </a:defRPr>
            </a:lvl6pPr>
            <a:lvl7pPr marL="914400" algn="l" defTabSz="457200" rtl="0" fontAlgn="base">
              <a:spcBef>
                <a:spcPct val="0"/>
              </a:spcBef>
              <a:spcAft>
                <a:spcPct val="0"/>
              </a:spcAft>
              <a:defRPr sz="4400" i="1">
                <a:solidFill>
                  <a:srgbClr val="0469A1"/>
                </a:solidFill>
                <a:latin typeface="Garamond" pitchFamily="84" charset="0"/>
                <a:ea typeface="ＭＳ Ｐゴシック" pitchFamily="84" charset="-128"/>
              </a:defRPr>
            </a:lvl7pPr>
            <a:lvl8pPr marL="1371600" algn="l" defTabSz="457200" rtl="0" fontAlgn="base">
              <a:spcBef>
                <a:spcPct val="0"/>
              </a:spcBef>
              <a:spcAft>
                <a:spcPct val="0"/>
              </a:spcAft>
              <a:defRPr sz="4400" i="1">
                <a:solidFill>
                  <a:srgbClr val="0469A1"/>
                </a:solidFill>
                <a:latin typeface="Garamond" pitchFamily="84" charset="0"/>
                <a:ea typeface="ＭＳ Ｐゴシック" pitchFamily="84" charset="-128"/>
              </a:defRPr>
            </a:lvl8pPr>
            <a:lvl9pPr marL="1828800" algn="l" defTabSz="457200" rtl="0" fontAlgn="base">
              <a:spcBef>
                <a:spcPct val="0"/>
              </a:spcBef>
              <a:spcAft>
                <a:spcPct val="0"/>
              </a:spcAft>
              <a:defRPr sz="4400" i="1">
                <a:solidFill>
                  <a:srgbClr val="0469A1"/>
                </a:solidFill>
                <a:latin typeface="Garamond" pitchFamily="84" charset="0"/>
                <a:ea typeface="ＭＳ Ｐゴシック" pitchFamily="84" charset="-128"/>
              </a:defRPr>
            </a:lvl9pPr>
          </a:lstStyle>
          <a:p>
            <a:pPr algn="ctr" defTabSz="548574">
              <a:defRPr/>
            </a:pPr>
            <a:r>
              <a:rPr lang="en-US" altLang="en-US" sz="3400" b="1" i="0" dirty="0">
                <a:solidFill>
                  <a:srgbClr val="C0504D"/>
                </a:solidFill>
                <a:latin typeface="Arial Black" panose="020B0A04020102020204" pitchFamily="34" charset="0"/>
                <a:ea typeface="ＭＳ Ｐゴシック" pitchFamily="34" charset="-128"/>
                <a:cs typeface="Arial" panose="020B0604020202020204" pitchFamily="34" charset="0"/>
              </a:rPr>
              <a:t>WORKFORCE SNAPSHOT</a:t>
            </a:r>
          </a:p>
        </p:txBody>
      </p:sp>
      <p:graphicFrame>
        <p:nvGraphicFramePr>
          <p:cNvPr id="32" name="Table 31"/>
          <p:cNvGraphicFramePr>
            <a:graphicFrameLocks noGrp="1"/>
          </p:cNvGraphicFramePr>
          <p:nvPr>
            <p:extLst>
              <p:ext uri="{D42A27DB-BD31-4B8C-83A1-F6EECF244321}">
                <p14:modId xmlns:p14="http://schemas.microsoft.com/office/powerpoint/2010/main" val="546540605"/>
              </p:ext>
            </p:extLst>
          </p:nvPr>
        </p:nvGraphicFramePr>
        <p:xfrm>
          <a:off x="159064" y="6277993"/>
          <a:ext cx="6180779" cy="1481328"/>
        </p:xfrm>
        <a:graphic>
          <a:graphicData uri="http://schemas.openxmlformats.org/drawingml/2006/table">
            <a:tbl>
              <a:tblPr>
                <a:tableStyleId>{0660B408-B3CF-4A94-85FC-2B1E0A45F4A2}</a:tableStyleId>
              </a:tblPr>
              <a:tblGrid>
                <a:gridCol w="4625717">
                  <a:extLst>
                    <a:ext uri="{9D8B030D-6E8A-4147-A177-3AD203B41FA5}">
                      <a16:colId xmlns="" xmlns:a16="http://schemas.microsoft.com/office/drawing/2014/main" val="20000"/>
                    </a:ext>
                  </a:extLst>
                </a:gridCol>
                <a:gridCol w="1555062">
                  <a:extLst>
                    <a:ext uri="{9D8B030D-6E8A-4147-A177-3AD203B41FA5}">
                      <a16:colId xmlns="" xmlns:a16="http://schemas.microsoft.com/office/drawing/2014/main" val="20001"/>
                    </a:ext>
                  </a:extLst>
                </a:gridCol>
              </a:tblGrid>
              <a:tr h="381000">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300" b="1" kern="1200" cap="all" dirty="0" smtClean="0">
                          <a:solidFill>
                            <a:srgbClr val="C00000"/>
                          </a:solidFill>
                          <a:latin typeface="Arial" charset="0"/>
                          <a:ea typeface="Arial" charset="0"/>
                          <a:cs typeface="Arial" charset="0"/>
                        </a:rPr>
                        <a:t>Workforce Education</a:t>
                      </a:r>
                      <a:r>
                        <a:rPr lang="en-US" sz="1300" b="1" kern="1200" cap="all" baseline="0" dirty="0" smtClean="0">
                          <a:solidFill>
                            <a:srgbClr val="C00000"/>
                          </a:solidFill>
                          <a:latin typeface="Arial" charset="0"/>
                          <a:ea typeface="Arial" charset="0"/>
                          <a:cs typeface="Arial" charset="0"/>
                        </a:rPr>
                        <a:t> Attainment </a:t>
                      </a:r>
                      <a:br>
                        <a:rPr lang="en-US" sz="1300" b="1" kern="1200" cap="all" baseline="0" dirty="0" smtClean="0">
                          <a:solidFill>
                            <a:srgbClr val="C00000"/>
                          </a:solidFill>
                          <a:latin typeface="Arial" charset="0"/>
                          <a:ea typeface="Arial" charset="0"/>
                          <a:cs typeface="Arial" charset="0"/>
                        </a:rPr>
                      </a:br>
                      <a:r>
                        <a:rPr lang="en-US" sz="1100" b="0" kern="1200" cap="all" baseline="0" dirty="0" smtClean="0">
                          <a:solidFill>
                            <a:srgbClr val="C00000"/>
                          </a:solidFill>
                          <a:latin typeface="Arial" charset="0"/>
                          <a:ea typeface="Arial" charset="0"/>
                          <a:cs typeface="Arial" charset="0"/>
                        </a:rPr>
                        <a:t>Quarterly Workforce Indicators (QWI, 1</a:t>
                      </a:r>
                      <a:r>
                        <a:rPr lang="en-US" sz="1100" b="0" kern="1200" cap="all" baseline="30000" dirty="0" smtClean="0">
                          <a:solidFill>
                            <a:srgbClr val="C00000"/>
                          </a:solidFill>
                          <a:latin typeface="Arial" charset="0"/>
                          <a:ea typeface="Arial" charset="0"/>
                          <a:cs typeface="Arial" charset="0"/>
                        </a:rPr>
                        <a:t>st</a:t>
                      </a:r>
                      <a:r>
                        <a:rPr lang="en-US" sz="1100" b="0" kern="1200" cap="all" baseline="0" dirty="0" smtClean="0">
                          <a:solidFill>
                            <a:srgbClr val="C00000"/>
                          </a:solidFill>
                          <a:latin typeface="Arial" charset="0"/>
                          <a:ea typeface="Arial" charset="0"/>
                          <a:cs typeface="Arial" charset="0"/>
                        </a:rPr>
                        <a:t> QTR 2019)</a:t>
                      </a:r>
                      <a:endParaRPr lang="en-US" sz="1100" b="0" kern="1200" cap="all" dirty="0" smtClean="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algn="l" fontAlgn="ctr"/>
                      <a:r>
                        <a:rPr lang="en-US" sz="1200" u="none" strike="noStrike" dirty="0" smtClean="0">
                          <a:effectLst/>
                          <a:latin typeface="Mangal" charset="0"/>
                          <a:ea typeface="Mangal" charset="0"/>
                          <a:cs typeface="Mangal" charset="0"/>
                        </a:rPr>
                        <a:t>Less</a:t>
                      </a:r>
                      <a:r>
                        <a:rPr lang="en-US" sz="1200" u="none" strike="noStrike" baseline="0" dirty="0" smtClean="0">
                          <a:effectLst/>
                          <a:latin typeface="Mangal" charset="0"/>
                          <a:ea typeface="Mangal" charset="0"/>
                          <a:cs typeface="Mangal" charset="0"/>
                        </a:rPr>
                        <a:t>-than-High School</a:t>
                      </a:r>
                      <a:endParaRPr lang="en-US" sz="1200" b="0" i="0" u="none" strike="noStrike" dirty="0" smtClean="0">
                        <a:effectLst/>
                        <a:latin typeface="Mangal" charset="0"/>
                        <a:ea typeface="Mangal" charset="0"/>
                        <a:cs typeface="Mangal" charset="0"/>
                      </a:endParaRPr>
                    </a:p>
                  </a:txBody>
                  <a:tcPr marL="20320" marR="20320" marT="1524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10.8%</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1"/>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effectLst/>
                          <a:latin typeface="Mangal" charset="0"/>
                          <a:ea typeface="Mangal" charset="0"/>
                          <a:cs typeface="Mangal" charset="0"/>
                        </a:rPr>
                        <a:t>High</a:t>
                      </a:r>
                      <a:r>
                        <a:rPr lang="en-US" sz="1200" b="0" i="0" u="none" strike="noStrike" baseline="0" dirty="0" smtClean="0">
                          <a:effectLst/>
                          <a:latin typeface="Mangal" charset="0"/>
                          <a:ea typeface="Mangal" charset="0"/>
                          <a:cs typeface="Mangal" charset="0"/>
                        </a:rPr>
                        <a:t> School/GED</a:t>
                      </a:r>
                      <a:endParaRPr lang="en-US" sz="1200" b="0" i="0" u="none" strike="noStrike" dirty="0">
                        <a:effectLst/>
                        <a:latin typeface="Mangal" charset="0"/>
                        <a:ea typeface="Mangal" charset="0"/>
                        <a:cs typeface="Mangal" charset="0"/>
                      </a:endParaRPr>
                    </a:p>
                  </a:txBody>
                  <a:tcPr marL="20320" marR="20320" marT="1524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25.2%</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2"/>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solidFill>
                            <a:srgbClr val="000000"/>
                          </a:solidFill>
                          <a:latin typeface="Mangal" charset="0"/>
                          <a:ea typeface="Mangal" charset="0"/>
                          <a:cs typeface="Mangal" charset="0"/>
                        </a:rPr>
                        <a:t>Some</a:t>
                      </a:r>
                      <a:r>
                        <a:rPr lang="en-US" sz="1200" baseline="0" dirty="0" smtClean="0">
                          <a:solidFill>
                            <a:srgbClr val="000000"/>
                          </a:solidFill>
                          <a:latin typeface="Mangal" charset="0"/>
                          <a:ea typeface="Mangal" charset="0"/>
                          <a:cs typeface="Mangal" charset="0"/>
                        </a:rPr>
                        <a:t> College or Associate Degree</a:t>
                      </a:r>
                      <a:endParaRPr lang="en-US" sz="1200" dirty="0" smtClean="0">
                        <a:solidFill>
                          <a:srgbClr val="000000"/>
                        </a:solidFill>
                        <a:latin typeface="Mangal" charset="0"/>
                        <a:ea typeface="Mangal" charset="0"/>
                        <a:cs typeface="Mangal" charset="0"/>
                      </a:endParaRPr>
                    </a:p>
                  </a:txBody>
                  <a:tcPr marL="20320" marR="20320" marT="1524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charset="0"/>
                          <a:ea typeface="Mangal" charset="0"/>
                          <a:cs typeface="Mangal" charset="0"/>
                        </a:rPr>
                        <a:t>27.5%</a:t>
                      </a:r>
                      <a:endParaRPr lang="mr-IN" sz="1200" dirty="0">
                        <a:latin typeface="Mangal" charset="0"/>
                        <a:ea typeface="Mangal" charset="0"/>
                        <a:cs typeface="Mangal" charset="0"/>
                      </a:endParaRPr>
                    </a:p>
                  </a:txBody>
                  <a:tcPr marL="20320" marR="20320" marT="15240" marB="0" anchor="ctr"/>
                </a:tc>
                <a:extLst>
                  <a:ext uri="{0D108BD9-81ED-4DB2-BD59-A6C34878D82A}">
                    <a16:rowId xmlns="" xmlns:a16="http://schemas.microsoft.com/office/drawing/2014/main" val="10003"/>
                  </a:ext>
                </a:extLst>
              </a:tr>
              <a:tr h="2529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solidFill>
                            <a:srgbClr val="000000"/>
                          </a:solidFill>
                          <a:latin typeface="Mangal" charset="0"/>
                          <a:ea typeface="Mangal" charset="0"/>
                          <a:cs typeface="Mangal" charset="0"/>
                        </a:rPr>
                        <a:t>Bachelor’s Degree or Advance</a:t>
                      </a:r>
                      <a:r>
                        <a:rPr lang="en-US" sz="1200" baseline="0" dirty="0" smtClean="0">
                          <a:solidFill>
                            <a:srgbClr val="000000"/>
                          </a:solidFill>
                          <a:latin typeface="Mangal" charset="0"/>
                          <a:ea typeface="Mangal" charset="0"/>
                          <a:cs typeface="Mangal" charset="0"/>
                        </a:rPr>
                        <a:t> Degree</a:t>
                      </a:r>
                      <a:endParaRPr lang="en-US" sz="1200" dirty="0" smtClean="0">
                        <a:solidFill>
                          <a:srgbClr val="000000"/>
                        </a:solidFill>
                        <a:latin typeface="Mangal" charset="0"/>
                        <a:ea typeface="Mangal" charset="0"/>
                        <a:cs typeface="Mangal" charset="0"/>
                      </a:endParaRPr>
                    </a:p>
                  </a:txBody>
                  <a:tcPr marL="20320" marR="20320" marT="15240" marB="54864" anchor="ctr"/>
                </a:tc>
                <a:tc>
                  <a:txBody>
                    <a:bodyPr/>
                    <a:lstStyle/>
                    <a:p>
                      <a:pPr algn="l" fontAlgn="ctr"/>
                      <a:r>
                        <a:rPr lang="en-US" sz="1200" dirty="0" smtClean="0">
                          <a:latin typeface="Mangal" charset="0"/>
                          <a:ea typeface="Mangal" charset="0"/>
                          <a:cs typeface="Mangal" charset="0"/>
                        </a:rPr>
                        <a:t>24.1%</a:t>
                      </a:r>
                      <a:endParaRPr lang="mr-IN" sz="1200" dirty="0">
                        <a:latin typeface="Mangal" charset="0"/>
                        <a:ea typeface="Mangal" charset="0"/>
                        <a:cs typeface="Mangal" charset="0"/>
                      </a:endParaRPr>
                    </a:p>
                  </a:txBody>
                  <a:tcPr marL="20320" marR="20320" marT="15240" marB="54864" anchor="ctr"/>
                </a:tc>
                <a:extLst>
                  <a:ext uri="{0D108BD9-81ED-4DB2-BD59-A6C34878D82A}">
                    <a16:rowId xmlns="" xmlns:a16="http://schemas.microsoft.com/office/drawing/2014/main" val="10004"/>
                  </a:ext>
                </a:extLst>
              </a:tr>
              <a:tr h="2529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solidFill>
                            <a:srgbClr val="000000"/>
                          </a:solidFill>
                          <a:latin typeface="Mangal" charset="0"/>
                          <a:ea typeface="Mangal" charset="0"/>
                          <a:cs typeface="Mangal" charset="0"/>
                        </a:rPr>
                        <a:t>Educational</a:t>
                      </a:r>
                      <a:r>
                        <a:rPr lang="en-US" sz="1200" baseline="0" dirty="0" smtClean="0">
                          <a:solidFill>
                            <a:srgbClr val="000000"/>
                          </a:solidFill>
                          <a:latin typeface="Mangal" charset="0"/>
                          <a:ea typeface="Mangal" charset="0"/>
                          <a:cs typeface="Mangal" charset="0"/>
                        </a:rPr>
                        <a:t> Attainment not Available </a:t>
                      </a:r>
                      <a:r>
                        <a:rPr lang="en-US" sz="1200" dirty="0" smtClean="0">
                          <a:solidFill>
                            <a:srgbClr val="000000"/>
                          </a:solidFill>
                          <a:latin typeface="Mangal" charset="0"/>
                          <a:ea typeface="Mangal" charset="0"/>
                          <a:cs typeface="Mangal" charset="0"/>
                        </a:rPr>
                        <a:t>(workers aged 24 or younger)</a:t>
                      </a:r>
                    </a:p>
                  </a:txBody>
                  <a:tcPr marL="20320" marR="20320" marT="15240" marB="54864" anchor="ctr"/>
                </a:tc>
                <a:tc>
                  <a:txBody>
                    <a:bodyPr/>
                    <a:lstStyle/>
                    <a:p>
                      <a:pPr algn="l" fontAlgn="ctr"/>
                      <a:r>
                        <a:rPr lang="en-US" sz="1200" dirty="0" smtClean="0">
                          <a:latin typeface="Mangal" charset="0"/>
                          <a:ea typeface="Mangal" charset="0"/>
                          <a:cs typeface="Mangal" charset="0"/>
                        </a:rPr>
                        <a:t>12.4%</a:t>
                      </a:r>
                      <a:endParaRPr lang="mr-IN" sz="1200" dirty="0">
                        <a:latin typeface="Mangal" charset="0"/>
                        <a:ea typeface="Mangal" charset="0"/>
                        <a:cs typeface="Mangal" charset="0"/>
                      </a:endParaRPr>
                    </a:p>
                  </a:txBody>
                  <a:tcPr marL="20320" marR="20320" marT="15240" marB="54864" anchor="ctr"/>
                </a:tc>
                <a:extLst>
                  <a:ext uri="{0D108BD9-81ED-4DB2-BD59-A6C34878D82A}">
                    <a16:rowId xmlns="" xmlns:a16="http://schemas.microsoft.com/office/drawing/2014/main" val="10005"/>
                  </a:ext>
                </a:extLst>
              </a:tr>
            </a:tbl>
          </a:graphicData>
        </a:graphic>
      </p:graphicFrame>
      <p:graphicFrame>
        <p:nvGraphicFramePr>
          <p:cNvPr id="25" name="Table 24"/>
          <p:cNvGraphicFramePr>
            <a:graphicFrameLocks noGrp="1"/>
          </p:cNvGraphicFramePr>
          <p:nvPr>
            <p:extLst/>
          </p:nvPr>
        </p:nvGraphicFramePr>
        <p:xfrm>
          <a:off x="243840" y="1005840"/>
          <a:ext cx="6096000" cy="865632"/>
        </p:xfrm>
        <a:graphic>
          <a:graphicData uri="http://schemas.openxmlformats.org/drawingml/2006/table">
            <a:tbl>
              <a:tblPr>
                <a:tableStyleId>{0660B408-B3CF-4A94-85FC-2B1E0A45F4A2}</a:tableStyleId>
              </a:tblPr>
              <a:tblGrid>
                <a:gridCol w="2682240">
                  <a:extLst>
                    <a:ext uri="{9D8B030D-6E8A-4147-A177-3AD203B41FA5}">
                      <a16:colId xmlns="" xmlns:a16="http://schemas.microsoft.com/office/drawing/2014/main" val="20000"/>
                    </a:ext>
                  </a:extLst>
                </a:gridCol>
                <a:gridCol w="3413760">
                  <a:extLst>
                    <a:ext uri="{9D8B030D-6E8A-4147-A177-3AD203B41FA5}">
                      <a16:colId xmlns="" xmlns:a16="http://schemas.microsoft.com/office/drawing/2014/main" val="20001"/>
                    </a:ext>
                  </a:extLst>
                </a:gridCol>
              </a:tblGrid>
              <a:tr h="2164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300" b="1" kern="1200" cap="all" dirty="0" smtClean="0">
                          <a:solidFill>
                            <a:srgbClr val="C00000"/>
                          </a:solidFill>
                          <a:latin typeface="Arial" charset="0"/>
                          <a:ea typeface="Arial" charset="0"/>
                          <a:cs typeface="Arial" charset="0"/>
                        </a:rPr>
                        <a:t>Targeted Industry Sectors</a:t>
                      </a:r>
                      <a:endParaRPr lang="en-US" sz="1300" b="1" kern="1200" cap="all" dirty="0">
                        <a:solidFill>
                          <a:srgbClr val="C00000"/>
                        </a:solidFill>
                        <a:latin typeface="Arial" charset="0"/>
                        <a:ea typeface="Arial" charset="0"/>
                        <a:cs typeface="Arial" charset="0"/>
                      </a:endParaRPr>
                    </a:p>
                  </a:txBody>
                  <a:tcPr marL="20320" marR="20320" marT="15240" marB="0" anchor="ctr"/>
                </a:tc>
                <a:tc hMerge="1">
                  <a:txBody>
                    <a:bodyPr/>
                    <a:lstStyle/>
                    <a:p>
                      <a:pPr algn="r" fontAlgn="ctr"/>
                      <a:endParaRPr lang="en-US" sz="1100" b="0" i="0" u="none" strike="noStrike" dirty="0">
                        <a:solidFill>
                          <a:srgbClr val="FFFFFF"/>
                        </a:solidFill>
                        <a:effectLst/>
                        <a:latin typeface="+mj-lt"/>
                      </a:endParaRPr>
                    </a:p>
                  </a:txBody>
                  <a:tcPr marL="12700" marR="12700" marT="12700" marB="0" anchor="ctr">
                    <a:lnL>
                      <a:noFill/>
                    </a:lnL>
                    <a:lnR>
                      <a:noFill/>
                    </a:lnR>
                    <a:lnT>
                      <a:noFill/>
                    </a:lnT>
                    <a:lnB>
                      <a:noFill/>
                    </a:lnB>
                    <a:solidFill>
                      <a:srgbClr val="204354"/>
                    </a:solidFill>
                  </a:tcPr>
                </a:tc>
                <a:extLst>
                  <a:ext uri="{0D108BD9-81ED-4DB2-BD59-A6C34878D82A}">
                    <a16:rowId xmlns="" xmlns:a16="http://schemas.microsoft.com/office/drawing/2014/main" val="10000"/>
                  </a:ext>
                </a:extLst>
              </a:tr>
              <a:tr h="198120">
                <a:tc>
                  <a:txBody>
                    <a:bodyPr/>
                    <a:lstStyle/>
                    <a:p>
                      <a:pPr algn="l" fontAlgn="ctr"/>
                      <a:r>
                        <a:rPr lang="en-US" altLang="en-US" sz="1200" dirty="0" smtClean="0">
                          <a:latin typeface="Mangal" panose="02040503050203030202" pitchFamily="18" charset="0"/>
                          <a:ea typeface="Mangal" charset="0"/>
                          <a:cs typeface="Mangal" panose="02040503050203030202" pitchFamily="18" charset="0"/>
                        </a:rPr>
                        <a:t>Manufacturing</a:t>
                      </a:r>
                      <a:endParaRPr lang="en-US" sz="1200" b="0" i="0" u="none" strike="noStrike" dirty="0" smtClean="0">
                        <a:effectLst/>
                        <a:latin typeface="Mangal" panose="02040503050203030202" pitchFamily="18" charset="0"/>
                        <a:ea typeface="Mangal" charset="0"/>
                        <a:cs typeface="Mangal" panose="02040503050203030202" pitchFamily="18" charset="0"/>
                      </a:endParaRPr>
                    </a:p>
                  </a:txBody>
                  <a:tcPr marL="20320" marR="20320" marT="15240" marB="0" anchor="ctr"/>
                </a:tc>
                <a:tc>
                  <a:txBody>
                    <a:bodyPr/>
                    <a:lstStyle/>
                    <a:p>
                      <a:pPr algn="l" fontAlgn="ctr"/>
                      <a:r>
                        <a:rPr lang="en-US" sz="1200" dirty="0" smtClean="0">
                          <a:latin typeface="Mangal" panose="02040503050203030202" pitchFamily="18" charset="0"/>
                          <a:ea typeface="Mangal" charset="0"/>
                          <a:cs typeface="Mangal" panose="02040503050203030202" pitchFamily="18" charset="0"/>
                        </a:rPr>
                        <a:t>Healthcare</a:t>
                      </a:r>
                      <a:r>
                        <a:rPr lang="en-US" sz="1200" baseline="0" dirty="0" smtClean="0">
                          <a:latin typeface="Mangal" panose="02040503050203030202" pitchFamily="18" charset="0"/>
                          <a:ea typeface="Mangal" charset="0"/>
                          <a:cs typeface="Mangal" panose="02040503050203030202" pitchFamily="18" charset="0"/>
                        </a:rPr>
                        <a:t> &amp; </a:t>
                      </a:r>
                      <a:r>
                        <a:rPr lang="en-US" sz="1200" dirty="0" smtClean="0">
                          <a:latin typeface="Mangal" panose="02040503050203030202" pitchFamily="18" charset="0"/>
                          <a:ea typeface="Mangal" charset="0"/>
                          <a:cs typeface="Mangal" panose="02040503050203030202" pitchFamily="18" charset="0"/>
                        </a:rPr>
                        <a:t>Social</a:t>
                      </a:r>
                      <a:r>
                        <a:rPr lang="en-US" sz="1200" baseline="0" dirty="0" smtClean="0">
                          <a:latin typeface="Mangal" panose="02040503050203030202" pitchFamily="18" charset="0"/>
                          <a:ea typeface="Mangal" charset="0"/>
                          <a:cs typeface="Mangal" panose="02040503050203030202" pitchFamily="18" charset="0"/>
                        </a:rPr>
                        <a:t> </a:t>
                      </a:r>
                      <a:r>
                        <a:rPr lang="en-US" sz="1200" dirty="0" smtClean="0">
                          <a:latin typeface="Mangal" panose="02040503050203030202" pitchFamily="18" charset="0"/>
                          <a:ea typeface="Mangal" charset="0"/>
                          <a:cs typeface="Mangal" panose="02040503050203030202" pitchFamily="18" charset="0"/>
                        </a:rPr>
                        <a:t>Assistance</a:t>
                      </a:r>
                      <a:endParaRPr lang="mr-IN" sz="1200" dirty="0">
                        <a:latin typeface="Mangal" panose="02040503050203030202" pitchFamily="18" charset="0"/>
                        <a:ea typeface="Mangal" charset="0"/>
                        <a:cs typeface="Mangal" panose="02040503050203030202" pitchFamily="18" charset="0"/>
                      </a:endParaRPr>
                    </a:p>
                  </a:txBody>
                  <a:tcPr marL="20320" marR="20320" marT="15240" marB="0" anchor="ctr"/>
                </a:tc>
                <a:extLst>
                  <a:ext uri="{0D108BD9-81ED-4DB2-BD59-A6C34878D82A}">
                    <a16:rowId xmlns="" xmlns:a16="http://schemas.microsoft.com/office/drawing/2014/main" val="10001"/>
                  </a:ext>
                </a:extLst>
              </a:tr>
              <a:tr h="2529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latin typeface="Mangal" panose="02040503050203030202" pitchFamily="18" charset="0"/>
                          <a:ea typeface="Mangal" charset="0"/>
                          <a:cs typeface="Mangal" panose="02040503050203030202" pitchFamily="18" charset="0"/>
                        </a:rPr>
                        <a:t>Finance &amp; Insurance</a:t>
                      </a:r>
                      <a:endParaRPr lang="en-US" sz="1200" dirty="0" smtClean="0">
                        <a:solidFill>
                          <a:srgbClr val="000000"/>
                        </a:solidFill>
                        <a:latin typeface="Mangal" panose="02040503050203030202" pitchFamily="18" charset="0"/>
                        <a:ea typeface="Mangal" charset="0"/>
                        <a:cs typeface="Mangal" panose="02040503050203030202" pitchFamily="18" charset="0"/>
                      </a:endParaRPr>
                    </a:p>
                  </a:txBody>
                  <a:tcPr marL="20320" marR="20320" marT="15240" marB="0" anchor="ctr"/>
                </a:tc>
                <a:tc>
                  <a:txBody>
                    <a:bodyPr/>
                    <a:lstStyle/>
                    <a:p>
                      <a:pPr algn="l" fontAlgn="ctr"/>
                      <a:r>
                        <a:rPr lang="en-US" sz="1200" dirty="0" smtClean="0">
                          <a:latin typeface="Mangal" panose="02040503050203030202" pitchFamily="18" charset="0"/>
                          <a:ea typeface="Mangal" charset="0"/>
                          <a:cs typeface="Mangal" panose="02040503050203030202" pitchFamily="18" charset="0"/>
                        </a:rPr>
                        <a:t>Transportation &amp; Warehousing</a:t>
                      </a:r>
                      <a:endParaRPr lang="mr-IN" sz="1200" dirty="0">
                        <a:latin typeface="Mangal" panose="02040503050203030202" pitchFamily="18" charset="0"/>
                        <a:ea typeface="Mangal" charset="0"/>
                        <a:cs typeface="Mangal" panose="02040503050203030202" pitchFamily="18" charset="0"/>
                      </a:endParaRPr>
                    </a:p>
                  </a:txBody>
                  <a:tcPr marL="20320" marR="20320" marT="15240" marB="54864" anchor="ctr"/>
                </a:tc>
                <a:extLst>
                  <a:ext uri="{0D108BD9-81ED-4DB2-BD59-A6C34878D82A}">
                    <a16:rowId xmlns="" xmlns:a16="http://schemas.microsoft.com/office/drawing/2014/main" val="10002"/>
                  </a:ext>
                </a:extLst>
              </a:tr>
              <a:tr h="198120">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dirty="0" smtClean="0">
                          <a:solidFill>
                            <a:srgbClr val="000000"/>
                          </a:solidFill>
                          <a:latin typeface="Mangal" panose="02040503050203030202" pitchFamily="18" charset="0"/>
                          <a:ea typeface="Mangal" charset="0"/>
                          <a:cs typeface="Mangal" panose="02040503050203030202" pitchFamily="18" charset="0"/>
                        </a:rPr>
                        <a:t>Professional, Scientific, and Technical Services</a:t>
                      </a:r>
                    </a:p>
                  </a:txBody>
                  <a:tcPr marL="20320" marR="20320" marT="15240" marB="0" anchor="ctr"/>
                </a:tc>
                <a:tc hMerge="1">
                  <a:txBody>
                    <a:bodyPr/>
                    <a:lstStyle/>
                    <a:p>
                      <a:pPr algn="l" fontAlgn="ctr"/>
                      <a:endParaRPr lang="mr-IN" sz="900" dirty="0">
                        <a:latin typeface="Arial" panose="020B0604020202020204" pitchFamily="34" charset="0"/>
                        <a:ea typeface="Mangal" charset="0"/>
                        <a:cs typeface="Mangal" charset="0"/>
                      </a:endParaRPr>
                    </a:p>
                  </a:txBody>
                  <a:tcPr marL="12700" marR="12700" marT="12700" anchor="ctr"/>
                </a:tc>
                <a:extLst>
                  <a:ext uri="{0D108BD9-81ED-4DB2-BD59-A6C34878D82A}">
                    <a16:rowId xmlns="" xmlns:a16="http://schemas.microsoft.com/office/drawing/2014/main" val="10003"/>
                  </a:ext>
                </a:extLst>
              </a:tr>
            </a:tbl>
          </a:graphicData>
        </a:graphic>
      </p:graphicFrame>
      <p:pic>
        <p:nvPicPr>
          <p:cNvPr id="31" name="Picture 30"/>
          <p:cNvPicPr/>
          <p:nvPr/>
        </p:nvPicPr>
        <p:blipFill>
          <a:blip r:embed="rId3">
            <a:extLst>
              <a:ext uri="{28A0092B-C50C-407E-A947-70E740481C1C}">
                <a14:useLocalDpi xmlns:a14="http://schemas.microsoft.com/office/drawing/2010/main" val="0"/>
              </a:ext>
            </a:extLst>
          </a:blip>
          <a:stretch>
            <a:fillRect/>
          </a:stretch>
        </p:blipFill>
        <p:spPr>
          <a:xfrm>
            <a:off x="9144000" y="4730295"/>
            <a:ext cx="3779520" cy="3170708"/>
          </a:xfrm>
          <a:prstGeom prst="rect">
            <a:avLst/>
          </a:prstGeom>
        </p:spPr>
      </p:pic>
      <p:graphicFrame>
        <p:nvGraphicFramePr>
          <p:cNvPr id="33" name="Table 32"/>
          <p:cNvGraphicFramePr>
            <a:graphicFrameLocks noGrp="1"/>
          </p:cNvGraphicFramePr>
          <p:nvPr>
            <p:extLst>
              <p:ext uri="{D42A27DB-BD31-4B8C-83A1-F6EECF244321}">
                <p14:modId xmlns:p14="http://schemas.microsoft.com/office/powerpoint/2010/main" val="1854248009"/>
              </p:ext>
            </p:extLst>
          </p:nvPr>
        </p:nvGraphicFramePr>
        <p:xfrm>
          <a:off x="6886752" y="4730293"/>
          <a:ext cx="7684435" cy="3215640"/>
        </p:xfrm>
        <a:graphic>
          <a:graphicData uri="http://schemas.openxmlformats.org/drawingml/2006/table">
            <a:tbl>
              <a:tblPr firstRow="1" firstCol="1" bandRow="1"/>
              <a:tblGrid>
                <a:gridCol w="7684435">
                  <a:extLst>
                    <a:ext uri="{9D8B030D-6E8A-4147-A177-3AD203B41FA5}">
                      <a16:colId xmlns="" xmlns:a16="http://schemas.microsoft.com/office/drawing/2014/main" val="20000"/>
                    </a:ext>
                  </a:extLst>
                </a:gridCol>
              </a:tblGrid>
              <a:tr h="3215640">
                <a:tc>
                  <a:txBody>
                    <a:bodyPr/>
                    <a:lstStyle/>
                    <a:p>
                      <a:pPr marL="0" marR="0" algn="l">
                        <a:spcBef>
                          <a:spcPts val="0"/>
                        </a:spcBef>
                        <a:spcAft>
                          <a:spcPts val="0"/>
                        </a:spcAft>
                      </a:pPr>
                      <a:r>
                        <a:rPr lang="en-US" sz="1100" dirty="0">
                          <a:effectLst/>
                          <a:latin typeface="Calibri"/>
                          <a:ea typeface="Calibri"/>
                          <a:cs typeface="Times New Roman"/>
                        </a:rPr>
                        <a:t>Health Care and Social </a:t>
                      </a:r>
                      <a:r>
                        <a:rPr lang="en-US" sz="1100" dirty="0" smtClean="0">
                          <a:effectLst/>
                          <a:latin typeface="Calibri"/>
                          <a:ea typeface="Calibri"/>
                          <a:cs typeface="Times New Roman"/>
                        </a:rPr>
                        <a:t>Assistance                                                                                                                                        57,755 (18.7%)</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Manufacturing                      </a:t>
                      </a:r>
                      <a:r>
                        <a:rPr lang="en-US" sz="1100" baseline="0" dirty="0" smtClean="0">
                          <a:effectLst/>
                          <a:latin typeface="Calibri"/>
                          <a:ea typeface="Calibri"/>
                          <a:cs typeface="Times New Roman"/>
                        </a:rPr>
                        <a:t>                                                                                                      </a:t>
                      </a:r>
                      <a:r>
                        <a:rPr lang="en-US" sz="1100" baseline="0" dirty="0" smtClean="0">
                          <a:effectLst/>
                          <a:latin typeface="Calibri" panose="020F0502020204030204" pitchFamily="34" charset="0"/>
                          <a:ea typeface="Calibri"/>
                          <a:cs typeface="Calibri" panose="020F0502020204030204" pitchFamily="34" charset="0"/>
                        </a:rPr>
                        <a:t>33,174 (10.8%)</a:t>
                      </a:r>
                      <a:endParaRPr lang="en-US" sz="1100" dirty="0">
                        <a:effectLst/>
                        <a:latin typeface="Calibri" panose="020F0502020204030204" pitchFamily="34" charset="0"/>
                        <a:ea typeface="Calibri"/>
                        <a:cs typeface="Calibri" panose="020F0502020204030204" pitchFamily="34" charset="0"/>
                      </a:endParaRPr>
                    </a:p>
                    <a:p>
                      <a:pPr marL="0" marR="0" algn="l">
                        <a:spcBef>
                          <a:spcPts val="0"/>
                        </a:spcBef>
                        <a:spcAft>
                          <a:spcPts val="0"/>
                        </a:spcAft>
                      </a:pPr>
                      <a:r>
                        <a:rPr lang="en-US" sz="100" dirty="0">
                          <a:effectLst/>
                          <a:latin typeface="Calibri"/>
                          <a:ea typeface="Calibri"/>
                          <a:cs typeface="Times New Roman"/>
                        </a:rPr>
                        <a:t> </a:t>
                      </a:r>
                      <a:endParaRPr lang="en-US" sz="100" dirty="0" smtClean="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Retail Trade   </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32,906 (10.7%)</a:t>
                      </a:r>
                      <a:endParaRPr lang="en-US" sz="1100" dirty="0">
                        <a:effectLst/>
                        <a:latin typeface="Calibri"/>
                        <a:ea typeface="Calibri"/>
                        <a:cs typeface="Times New Roman"/>
                      </a:endParaRPr>
                    </a:p>
                    <a:p>
                      <a:pPr marL="0" marR="0" algn="l">
                        <a:spcBef>
                          <a:spcPts val="0"/>
                        </a:spcBef>
                        <a:spcAft>
                          <a:spcPts val="0"/>
                        </a:spcAft>
                      </a:pPr>
                      <a:endParaRPr lang="en-US" sz="100" dirty="0" smtClean="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Transportation and Warehousing    </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29,544 (9.6%)</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Accommodation and Food Services</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26,052 (8.4%)</a:t>
                      </a:r>
                      <a:endParaRPr lang="en-US" sz="1100" dirty="0">
                        <a:effectLst/>
                        <a:latin typeface="Calibri"/>
                        <a:ea typeface="Calibri"/>
                        <a:cs typeface="Times New Roman"/>
                      </a:endParaRPr>
                    </a:p>
                    <a:p>
                      <a:pPr marL="0" marR="0" algn="l">
                        <a:spcBef>
                          <a:spcPts val="0"/>
                        </a:spcBef>
                        <a:spcAft>
                          <a:spcPts val="0"/>
                        </a:spcAft>
                      </a:pPr>
                      <a:r>
                        <a:rPr lang="en-US" sz="1100" dirty="0">
                          <a:effectLst/>
                          <a:latin typeface="Calibri"/>
                          <a:ea typeface="Calibri"/>
                          <a:cs typeface="Times New Roman"/>
                        </a:rPr>
                        <a:t>Educational </a:t>
                      </a:r>
                      <a:r>
                        <a:rPr lang="en-US" sz="1100" dirty="0" smtClean="0">
                          <a:effectLst/>
                          <a:latin typeface="Calibri"/>
                          <a:ea typeface="Calibri"/>
                          <a:cs typeface="Times New Roman"/>
                        </a:rPr>
                        <a:t>Services</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25,236 (8.2%)</a:t>
                      </a:r>
                      <a:endParaRPr lang="en-US" sz="1100" dirty="0">
                        <a:effectLst/>
                        <a:latin typeface="Calibri"/>
                        <a:ea typeface="Calibri"/>
                        <a:cs typeface="Times New Roman"/>
                      </a:endParaRPr>
                    </a:p>
                    <a:p>
                      <a:pPr marL="0" marR="0" algn="l">
                        <a:spcBef>
                          <a:spcPts val="0"/>
                        </a:spcBef>
                        <a:spcAft>
                          <a:spcPts val="0"/>
                        </a:spcAft>
                      </a:pPr>
                      <a:r>
                        <a:rPr lang="en-US" sz="1100" dirty="0">
                          <a:effectLst/>
                          <a:latin typeface="Calibri"/>
                          <a:ea typeface="Calibri"/>
                          <a:cs typeface="Times New Roman"/>
                        </a:rPr>
                        <a:t>Administrative and Waste </a:t>
                      </a:r>
                      <a:r>
                        <a:rPr lang="en-US" sz="1100" dirty="0" smtClean="0">
                          <a:effectLst/>
                          <a:latin typeface="Calibri"/>
                          <a:ea typeface="Calibri"/>
                          <a:cs typeface="Times New Roman"/>
                        </a:rPr>
                        <a:t>Services</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21,791</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(7.1%)</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Wholesale Trade</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12,011</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(3.9%)</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Professional </a:t>
                      </a:r>
                      <a:r>
                        <a:rPr lang="en-US" sz="1100" dirty="0">
                          <a:effectLst/>
                          <a:latin typeface="Calibri"/>
                          <a:ea typeface="Calibri"/>
                          <a:cs typeface="Times New Roman"/>
                        </a:rPr>
                        <a:t>and Technical </a:t>
                      </a:r>
                      <a:r>
                        <a:rPr lang="en-US" sz="1100" dirty="0" smtClean="0">
                          <a:effectLst/>
                          <a:latin typeface="Calibri"/>
                          <a:ea typeface="Calibri"/>
                          <a:cs typeface="Times New Roman"/>
                        </a:rPr>
                        <a:t>Services</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11,258 (3.6%)</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Construction                                                                          10,998</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(3.6%)</a:t>
                      </a:r>
                      <a:endParaRPr lang="en-US" sz="1100" dirty="0">
                        <a:effectLst/>
                        <a:latin typeface="Calibri"/>
                        <a:ea typeface="Calibri"/>
                        <a:cs typeface="Times New Roman"/>
                      </a:endParaRPr>
                    </a:p>
                    <a:p>
                      <a:pPr marL="0" marR="0" algn="l">
                        <a:spcBef>
                          <a:spcPts val="0"/>
                        </a:spcBef>
                        <a:spcAft>
                          <a:spcPts val="0"/>
                        </a:spcAft>
                      </a:pPr>
                      <a:r>
                        <a:rPr lang="en-US" sz="1100" dirty="0">
                          <a:effectLst/>
                          <a:latin typeface="Calibri"/>
                          <a:ea typeface="Calibri"/>
                          <a:cs typeface="Times New Roman"/>
                        </a:rPr>
                        <a:t>Finance and </a:t>
                      </a:r>
                      <a:r>
                        <a:rPr lang="en-US" sz="1100" dirty="0" smtClean="0">
                          <a:effectLst/>
                          <a:latin typeface="Calibri"/>
                          <a:ea typeface="Calibri"/>
                          <a:cs typeface="Times New Roman"/>
                        </a:rPr>
                        <a:t>Insurance</a:t>
                      </a:r>
                      <a:r>
                        <a:rPr lang="en-US" sz="1100" baseline="0" dirty="0" smtClean="0">
                          <a:effectLst/>
                          <a:latin typeface="Calibri"/>
                          <a:ea typeface="Calibri"/>
                          <a:cs typeface="Times New Roman"/>
                        </a:rPr>
                        <a:t>                                                       8,924 </a:t>
                      </a:r>
                      <a:r>
                        <a:rPr lang="en-US" sz="1100" dirty="0" smtClean="0">
                          <a:effectLst/>
                          <a:latin typeface="Calibri"/>
                          <a:ea typeface="Calibri"/>
                          <a:cs typeface="Times New Roman"/>
                        </a:rPr>
                        <a:t>(2.9%)</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Other</a:t>
                      </a:r>
                      <a:r>
                        <a:rPr lang="en-US" sz="1100" baseline="0" dirty="0" smtClean="0">
                          <a:effectLst/>
                          <a:latin typeface="Calibri"/>
                          <a:ea typeface="Calibri"/>
                          <a:cs typeface="Times New Roman"/>
                        </a:rPr>
                        <a:t> Services, Ex. Public Admin</a:t>
                      </a:r>
                      <a:r>
                        <a:rPr lang="en-US" sz="1100" dirty="0" smtClean="0">
                          <a:effectLst/>
                          <a:latin typeface="Calibri"/>
                          <a:ea typeface="Calibri"/>
                          <a:cs typeface="Times New Roman"/>
                        </a:rPr>
                        <a:t>.                                  8,834 (</a:t>
                      </a:r>
                      <a:r>
                        <a:rPr lang="en-US" sz="1100" dirty="0">
                          <a:effectLst/>
                          <a:latin typeface="Calibri"/>
                          <a:ea typeface="Calibri"/>
                          <a:cs typeface="Times New Roman"/>
                        </a:rPr>
                        <a:t>2.9%)</a:t>
                      </a:r>
                    </a:p>
                    <a:p>
                      <a:pPr marL="0" marR="0" algn="l">
                        <a:spcBef>
                          <a:spcPts val="0"/>
                        </a:spcBef>
                        <a:spcAft>
                          <a:spcPts val="0"/>
                        </a:spcAft>
                      </a:pPr>
                      <a:r>
                        <a:rPr lang="en-US" sz="1100" dirty="0" smtClean="0">
                          <a:effectLst/>
                          <a:latin typeface="Calibri"/>
                          <a:ea typeface="Calibri"/>
                          <a:cs typeface="Times New Roman"/>
                        </a:rPr>
                        <a:t>Public Administration                                                    </a:t>
                      </a:r>
                      <a:r>
                        <a:rPr lang="en-US" sz="1100" baseline="0" dirty="0" smtClean="0">
                          <a:effectLst/>
                          <a:latin typeface="Calibri"/>
                          <a:ea typeface="Calibri"/>
                          <a:cs typeface="Times New Roman"/>
                        </a:rPr>
                        <a:t> 7,843</a:t>
                      </a:r>
                      <a:r>
                        <a:rPr lang="en-US" sz="1100" dirty="0" smtClean="0">
                          <a:effectLst/>
                          <a:latin typeface="Calibri"/>
                          <a:ea typeface="Calibri"/>
                          <a:cs typeface="Times New Roman"/>
                        </a:rPr>
                        <a:t> (2.5%)</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Management of Co. &amp; enterprises                             7,838 (2.5%)</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Arts</a:t>
                      </a:r>
                      <a:r>
                        <a:rPr lang="en-US" sz="1100" dirty="0">
                          <a:effectLst/>
                          <a:latin typeface="Calibri"/>
                          <a:ea typeface="Calibri"/>
                          <a:cs typeface="Times New Roman"/>
                        </a:rPr>
                        <a:t>, </a:t>
                      </a:r>
                      <a:r>
                        <a:rPr lang="en-US" sz="1100" dirty="0" smtClean="0">
                          <a:effectLst/>
                          <a:latin typeface="Calibri"/>
                          <a:ea typeface="Calibri"/>
                          <a:cs typeface="Times New Roman"/>
                        </a:rPr>
                        <a:t>Entertainment</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Recreation                          5,346 (1.7%)</a:t>
                      </a:r>
                      <a:endParaRPr lang="en-US" sz="1100" dirty="0">
                        <a:effectLst/>
                        <a:latin typeface="Calibri"/>
                        <a:ea typeface="Calibri"/>
                        <a:cs typeface="Times New Roman"/>
                      </a:endParaRPr>
                    </a:p>
                    <a:p>
                      <a:pPr marL="0" marR="0" algn="l">
                        <a:spcBef>
                          <a:spcPts val="0"/>
                        </a:spcBef>
                        <a:spcAft>
                          <a:spcPts val="0"/>
                        </a:spcAft>
                      </a:pPr>
                      <a:r>
                        <a:rPr lang="en-US" sz="1100" dirty="0" smtClean="0">
                          <a:effectLst/>
                          <a:latin typeface="Calibri"/>
                          <a:ea typeface="Calibri"/>
                          <a:cs typeface="Times New Roman"/>
                        </a:rPr>
                        <a:t>Information                                                              3,856 (1.2%)</a:t>
                      </a:r>
                      <a:endParaRPr lang="en-US" sz="1100" dirty="0">
                        <a:effectLst/>
                        <a:latin typeface="Calibri"/>
                        <a:ea typeface="Calibri"/>
                        <a:cs typeface="Times New Roman"/>
                      </a:endParaRPr>
                    </a:p>
                    <a:p>
                      <a:pPr marL="0" marR="0" algn="l">
                        <a:spcBef>
                          <a:spcPts val="0"/>
                        </a:spcBef>
                        <a:spcAft>
                          <a:spcPts val="0"/>
                        </a:spcAft>
                      </a:pPr>
                      <a:r>
                        <a:rPr lang="en-US" sz="1100" dirty="0">
                          <a:effectLst/>
                          <a:latin typeface="Calibri"/>
                          <a:ea typeface="Calibri"/>
                          <a:cs typeface="Times New Roman"/>
                        </a:rPr>
                        <a:t>Real Estate and Rental </a:t>
                      </a:r>
                      <a:r>
                        <a:rPr lang="en-US" sz="1100" dirty="0" smtClean="0">
                          <a:effectLst/>
                          <a:latin typeface="Calibri"/>
                          <a:ea typeface="Calibri"/>
                          <a:cs typeface="Times New Roman"/>
                        </a:rPr>
                        <a:t>Leasing                        2,815 (</a:t>
                      </a:r>
                      <a:r>
                        <a:rPr lang="en-US" sz="1100" dirty="0">
                          <a:effectLst/>
                          <a:latin typeface="Calibri"/>
                          <a:ea typeface="Calibri"/>
                          <a:cs typeface="Times New Roman"/>
                        </a:rPr>
                        <a:t>0.9%)</a:t>
                      </a:r>
                    </a:p>
                    <a:p>
                      <a:pPr marL="0" marR="0" algn="l">
                        <a:spcBef>
                          <a:spcPts val="0"/>
                        </a:spcBef>
                        <a:spcAft>
                          <a:spcPts val="0"/>
                        </a:spcAft>
                      </a:pPr>
                      <a:r>
                        <a:rPr lang="en-US" sz="1100" dirty="0" smtClean="0">
                          <a:effectLst/>
                          <a:latin typeface="Calibri"/>
                          <a:ea typeface="Calibri"/>
                          <a:cs typeface="Times New Roman"/>
                        </a:rPr>
                        <a:t>Utilities                                                              1,364 (</a:t>
                      </a:r>
                      <a:r>
                        <a:rPr lang="en-US" sz="1100" dirty="0">
                          <a:effectLst/>
                          <a:latin typeface="Calibri"/>
                          <a:ea typeface="Calibri"/>
                          <a:cs typeface="Times New Roman"/>
                        </a:rPr>
                        <a:t>0.4%)</a:t>
                      </a:r>
                    </a:p>
                    <a:p>
                      <a:pPr marL="0" marR="0" algn="l">
                        <a:spcBef>
                          <a:spcPts val="0"/>
                        </a:spcBef>
                        <a:spcAft>
                          <a:spcPts val="0"/>
                        </a:spcAft>
                      </a:pPr>
                      <a:r>
                        <a:rPr lang="en-US" sz="1100" dirty="0">
                          <a:effectLst/>
                          <a:latin typeface="Calibri"/>
                          <a:ea typeface="Calibri"/>
                          <a:cs typeface="Times New Roman"/>
                        </a:rPr>
                        <a:t>Not </a:t>
                      </a:r>
                      <a:r>
                        <a:rPr lang="en-US" sz="1100" dirty="0" smtClean="0">
                          <a:effectLst/>
                          <a:latin typeface="Calibri"/>
                          <a:ea typeface="Calibri"/>
                          <a:cs typeface="Times New Roman"/>
                        </a:rPr>
                        <a:t>Disclosed                                                   628 (</a:t>
                      </a:r>
                      <a:r>
                        <a:rPr lang="en-US" sz="1100" dirty="0">
                          <a:effectLst/>
                          <a:latin typeface="Calibri"/>
                          <a:ea typeface="Calibri"/>
                          <a:cs typeface="Times New Roman"/>
                        </a:rPr>
                        <a:t>0.2%)</a:t>
                      </a:r>
                    </a:p>
                  </a:txBody>
                  <a:tcPr marL="82296" marR="8229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
        <p:nvSpPr>
          <p:cNvPr id="5" name="Slide Number Placeholder 4"/>
          <p:cNvSpPr>
            <a:spLocks noGrp="1"/>
          </p:cNvSpPr>
          <p:nvPr>
            <p:ph type="sldNum" sz="quarter" idx="12"/>
          </p:nvPr>
        </p:nvSpPr>
        <p:spPr>
          <a:xfrm>
            <a:off x="10387584" y="7890208"/>
            <a:ext cx="3291840" cy="438150"/>
          </a:xfrm>
        </p:spPr>
        <p:txBody>
          <a:bodyPr/>
          <a:lstStyle/>
          <a:p>
            <a:pPr>
              <a:defRPr/>
            </a:pPr>
            <a:fld id="{1A020E98-C533-45B8-9A1C-69E14CDC17DB}" type="slidenum">
              <a:rPr lang="en-US" b="1">
                <a:solidFill>
                  <a:prstClr val="white"/>
                </a:solidFill>
              </a:rPr>
              <a:pPr>
                <a:defRPr/>
              </a:pPr>
              <a:t>19</a:t>
            </a:fld>
            <a:endParaRPr lang="en-US" b="1" dirty="0">
              <a:solidFill>
                <a:prstClr val="white"/>
              </a:solidFill>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10" y="79188"/>
            <a:ext cx="2256199" cy="531672"/>
          </a:xfrm>
          <a:prstGeom prst="rect">
            <a:avLst/>
          </a:prstGeom>
        </p:spPr>
      </p:pic>
      <p:graphicFrame>
        <p:nvGraphicFramePr>
          <p:cNvPr id="36" name="Table 35"/>
          <p:cNvGraphicFramePr>
            <a:graphicFrameLocks noGrp="1"/>
          </p:cNvGraphicFramePr>
          <p:nvPr>
            <p:extLst>
              <p:ext uri="{D42A27DB-BD31-4B8C-83A1-F6EECF244321}">
                <p14:modId xmlns:p14="http://schemas.microsoft.com/office/powerpoint/2010/main" val="4143344742"/>
              </p:ext>
            </p:extLst>
          </p:nvPr>
        </p:nvGraphicFramePr>
        <p:xfrm>
          <a:off x="136693" y="4938703"/>
          <a:ext cx="4546547" cy="1207008"/>
        </p:xfrm>
        <a:graphic>
          <a:graphicData uri="http://schemas.openxmlformats.org/drawingml/2006/table">
            <a:tbl>
              <a:tblPr>
                <a:tableStyleId>{0660B408-B3CF-4A94-85FC-2B1E0A45F4A2}</a:tableStyleId>
              </a:tblPr>
              <a:tblGrid>
                <a:gridCol w="4546547">
                  <a:extLst>
                    <a:ext uri="{9D8B030D-6E8A-4147-A177-3AD203B41FA5}">
                      <a16:colId xmlns="" xmlns:a16="http://schemas.microsoft.com/office/drawing/2014/main" val="20000"/>
                    </a:ext>
                  </a:extLst>
                </a:gridCol>
              </a:tblGrid>
              <a:tr h="21640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300" b="1" kern="1200" cap="all" dirty="0" smtClean="0">
                          <a:solidFill>
                            <a:srgbClr val="C00000"/>
                          </a:solidFill>
                          <a:latin typeface="Arial" charset="0"/>
                          <a:ea typeface="Arial" charset="0"/>
                          <a:cs typeface="Arial" charset="0"/>
                        </a:rPr>
                        <a:t>TOP</a:t>
                      </a:r>
                      <a:r>
                        <a:rPr lang="en-US" altLang="en-US" sz="1300" b="1" kern="1200" cap="all" baseline="0" dirty="0" smtClean="0">
                          <a:solidFill>
                            <a:srgbClr val="C00000"/>
                          </a:solidFill>
                          <a:latin typeface="Arial" charset="0"/>
                          <a:ea typeface="Arial" charset="0"/>
                          <a:cs typeface="Arial" charset="0"/>
                        </a:rPr>
                        <a:t> </a:t>
                      </a:r>
                      <a:r>
                        <a:rPr lang="en-US" altLang="en-US" sz="1300" b="1" kern="1200" cap="all" dirty="0" smtClean="0">
                          <a:solidFill>
                            <a:srgbClr val="C00000"/>
                          </a:solidFill>
                          <a:latin typeface="Arial" charset="0"/>
                          <a:ea typeface="Arial" charset="0"/>
                          <a:cs typeface="Arial" charset="0"/>
                        </a:rPr>
                        <a:t>OCCUPATIONS </a:t>
                      </a:r>
                      <a:endParaRPr lang="en-US" altLang="en-US" sz="1100" b="0" kern="1200" cap="all" dirty="0">
                        <a:solidFill>
                          <a:srgbClr val="C00000"/>
                        </a:solidFill>
                        <a:latin typeface="Arial" charset="0"/>
                        <a:ea typeface="Arial" charset="0"/>
                        <a:cs typeface="Ari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dirty="0" smtClean="0">
                          <a:solidFill>
                            <a:srgbClr val="000000"/>
                          </a:solidFill>
                          <a:latin typeface="Mangal" charset="0"/>
                          <a:ea typeface="Mangal" charset="0"/>
                          <a:cs typeface="Mangal" charset="0"/>
                        </a:rPr>
                        <a:t>Registered</a:t>
                      </a:r>
                      <a:r>
                        <a:rPr lang="en-US" altLang="en-US" sz="1200" baseline="0" dirty="0" smtClean="0">
                          <a:solidFill>
                            <a:srgbClr val="000000"/>
                          </a:solidFill>
                          <a:latin typeface="Mangal" charset="0"/>
                          <a:ea typeface="Mangal" charset="0"/>
                          <a:cs typeface="Mangal" charset="0"/>
                        </a:rPr>
                        <a:t> Nurses</a:t>
                      </a:r>
                      <a:endParaRPr lang="en-US" altLang="en-US" sz="1200" dirty="0" smtClean="0">
                        <a:solidFill>
                          <a:srgbClr val="000000"/>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dirty="0" smtClean="0">
                          <a:solidFill>
                            <a:srgbClr val="000000"/>
                          </a:solidFill>
                          <a:latin typeface="Mangal" charset="0"/>
                          <a:ea typeface="Mangal" charset="0"/>
                          <a:cs typeface="Mangal" charset="0"/>
                        </a:rPr>
                        <a:t>Heavy</a:t>
                      </a:r>
                      <a:r>
                        <a:rPr lang="en-US" altLang="en-US" sz="1200" baseline="0" dirty="0" smtClean="0">
                          <a:solidFill>
                            <a:srgbClr val="000000"/>
                          </a:solidFill>
                          <a:latin typeface="Mangal" charset="0"/>
                          <a:ea typeface="Mangal" charset="0"/>
                          <a:cs typeface="Mangal" charset="0"/>
                        </a:rPr>
                        <a:t> and Tractor – Trailer Truck Drivers</a:t>
                      </a:r>
                      <a:endParaRPr lang="en-US" altLang="en-US" sz="1200" dirty="0" smtClean="0">
                        <a:solidFill>
                          <a:srgbClr val="000000"/>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kern="1200" dirty="0" smtClean="0">
                          <a:solidFill>
                            <a:schemeClr val="dk1"/>
                          </a:solidFill>
                          <a:latin typeface="Mangal" charset="0"/>
                          <a:ea typeface="Mangal" charset="0"/>
                          <a:cs typeface="Mangal" charset="0"/>
                        </a:rPr>
                        <a:t>Retail Salespersons</a:t>
                      </a:r>
                      <a:endParaRPr lang="en-US" sz="1200" kern="1200" dirty="0">
                        <a:solidFill>
                          <a:schemeClr val="dk1"/>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kern="1200" dirty="0" smtClean="0">
                          <a:solidFill>
                            <a:schemeClr val="dk1"/>
                          </a:solidFill>
                          <a:latin typeface="Mangal" charset="0"/>
                          <a:ea typeface="Mangal" charset="0"/>
                          <a:cs typeface="Mangal" charset="0"/>
                        </a:rPr>
                        <a:t>Customer Service</a:t>
                      </a:r>
                      <a:r>
                        <a:rPr lang="en-US" sz="1200" kern="1200" baseline="0" dirty="0" smtClean="0">
                          <a:solidFill>
                            <a:schemeClr val="dk1"/>
                          </a:solidFill>
                          <a:latin typeface="Mangal" charset="0"/>
                          <a:ea typeface="Mangal" charset="0"/>
                          <a:cs typeface="Mangal" charset="0"/>
                        </a:rPr>
                        <a:t> Representatives</a:t>
                      </a:r>
                      <a:endParaRPr lang="en-US" sz="1200" kern="1200" dirty="0">
                        <a:solidFill>
                          <a:schemeClr val="dk1"/>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19812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dirty="0" smtClean="0">
                          <a:solidFill>
                            <a:srgbClr val="000000"/>
                          </a:solidFill>
                          <a:latin typeface="Mangal" charset="0"/>
                          <a:ea typeface="Mangal" charset="0"/>
                          <a:cs typeface="Mangal" charset="0"/>
                        </a:rPr>
                        <a:t>First</a:t>
                      </a:r>
                      <a:r>
                        <a:rPr lang="en-US" altLang="en-US" sz="1200" baseline="0" dirty="0" smtClean="0">
                          <a:solidFill>
                            <a:srgbClr val="000000"/>
                          </a:solidFill>
                          <a:latin typeface="Mangal" charset="0"/>
                          <a:ea typeface="Mangal" charset="0"/>
                          <a:cs typeface="Mangal" charset="0"/>
                        </a:rPr>
                        <a:t>  Line Supervisors of Retail Sales Workers</a:t>
                      </a:r>
                      <a:endParaRPr lang="en-US" altLang="en-US" sz="1200" dirty="0" smtClean="0">
                        <a:solidFill>
                          <a:srgbClr val="000000"/>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644302839"/>
              </p:ext>
            </p:extLst>
          </p:nvPr>
        </p:nvGraphicFramePr>
        <p:xfrm>
          <a:off x="4773736" y="4950019"/>
          <a:ext cx="1577106" cy="1166706"/>
        </p:xfrm>
        <a:graphic>
          <a:graphicData uri="http://schemas.openxmlformats.org/drawingml/2006/table">
            <a:tbl>
              <a:tblPr>
                <a:tableStyleId>{0660B408-B3CF-4A94-85FC-2B1E0A45F4A2}</a:tableStyleId>
              </a:tblPr>
              <a:tblGrid>
                <a:gridCol w="746957">
                  <a:extLst>
                    <a:ext uri="{9D8B030D-6E8A-4147-A177-3AD203B41FA5}">
                      <a16:colId xmlns="" xmlns:a16="http://schemas.microsoft.com/office/drawing/2014/main" val="4142326913"/>
                    </a:ext>
                  </a:extLst>
                </a:gridCol>
                <a:gridCol w="830149">
                  <a:extLst>
                    <a:ext uri="{9D8B030D-6E8A-4147-A177-3AD203B41FA5}">
                      <a16:colId xmlns="" xmlns:a16="http://schemas.microsoft.com/office/drawing/2014/main" val="1812249508"/>
                    </a:ext>
                  </a:extLst>
                </a:gridCol>
              </a:tblGrid>
              <a:tr h="468510">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en-US" sz="1300" b="1" kern="1200" cap="all" dirty="0" smtClean="0">
                          <a:solidFill>
                            <a:srgbClr val="C00000"/>
                          </a:solidFill>
                          <a:latin typeface="Arial" charset="0"/>
                          <a:ea typeface="Arial" charset="0"/>
                          <a:cs typeface="Arial" charset="0"/>
                        </a:rPr>
                        <a:t>Online job postings </a:t>
                      </a:r>
                      <a:endParaRPr lang="en-US" altLang="en-US" sz="1100" b="0" kern="1200" cap="all" dirty="0">
                        <a:solidFill>
                          <a:srgbClr val="C00000"/>
                        </a:solidFill>
                        <a:latin typeface="Arial" charset="0"/>
                        <a:ea typeface="Arial" charset="0"/>
                        <a:cs typeface="Ari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 xmlns:a16="http://schemas.microsoft.com/office/drawing/2014/main" val="2243956236"/>
                  </a:ext>
                </a:extLst>
              </a:tr>
              <a:tr h="23273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baseline="0" dirty="0" smtClean="0">
                          <a:solidFill>
                            <a:srgbClr val="000000"/>
                          </a:solidFill>
                          <a:latin typeface="Mangal" charset="0"/>
                          <a:ea typeface="Mangal" charset="0"/>
                          <a:cs typeface="Mangal" charset="0"/>
                        </a:rPr>
                        <a:t>Nov </a:t>
                      </a:r>
                      <a:r>
                        <a:rPr lang="en-US" altLang="en-US" sz="1200" dirty="0" smtClean="0">
                          <a:solidFill>
                            <a:srgbClr val="000000"/>
                          </a:solidFill>
                          <a:latin typeface="Mangal" charset="0"/>
                          <a:ea typeface="Mangal" charset="0"/>
                          <a:cs typeface="Mangal" charset="0"/>
                        </a:rPr>
                        <a:t>2019</a:t>
                      </a: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dirty="0" smtClean="0">
                          <a:solidFill>
                            <a:srgbClr val="000000"/>
                          </a:solidFill>
                          <a:latin typeface="Mangal" charset="0"/>
                          <a:ea typeface="Mangal" charset="0"/>
                          <a:cs typeface="Mangal" charset="0"/>
                        </a:rPr>
                        <a:t>   </a:t>
                      </a:r>
                      <a:r>
                        <a:rPr lang="en-US" altLang="en-US" sz="1200" baseline="0" dirty="0" smtClean="0">
                          <a:solidFill>
                            <a:srgbClr val="000000"/>
                          </a:solidFill>
                          <a:latin typeface="Mangal" charset="0"/>
                          <a:ea typeface="Mangal" charset="0"/>
                          <a:cs typeface="Mangal" charset="0"/>
                        </a:rPr>
                        <a:t> 6,663</a:t>
                      </a:r>
                      <a:endParaRPr lang="en-US" altLang="en-US" sz="1200" dirty="0" smtClean="0">
                        <a:solidFill>
                          <a:srgbClr val="000000"/>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2821661"/>
                  </a:ext>
                </a:extLst>
              </a:tr>
              <a:tr h="23273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baseline="0" dirty="0" smtClean="0">
                          <a:solidFill>
                            <a:srgbClr val="000000"/>
                          </a:solidFill>
                          <a:latin typeface="Mangal" charset="0"/>
                          <a:ea typeface="Mangal" charset="0"/>
                          <a:cs typeface="Mangal" charset="0"/>
                        </a:rPr>
                        <a:t>Nov 2018</a:t>
                      </a:r>
                      <a:endParaRPr lang="en-US" altLang="en-US" sz="1200" dirty="0" smtClean="0">
                        <a:solidFill>
                          <a:srgbClr val="000000"/>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en-US" sz="1200" dirty="0" smtClean="0">
                          <a:solidFill>
                            <a:srgbClr val="000000"/>
                          </a:solidFill>
                          <a:latin typeface="Mangal" charset="0"/>
                          <a:ea typeface="Mangal" charset="0"/>
                          <a:cs typeface="Mangal" charset="0"/>
                        </a:rPr>
                        <a:t>    3,998</a:t>
                      </a: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247779374"/>
                  </a:ext>
                </a:extLst>
              </a:tr>
              <a:tr h="23273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kern="1200" baseline="0" dirty="0" smtClean="0">
                        <a:solidFill>
                          <a:schemeClr val="dk1"/>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kern="1200" baseline="0" dirty="0" smtClean="0">
                        <a:solidFill>
                          <a:schemeClr val="dk1"/>
                        </a:solidFill>
                        <a:latin typeface="Mangal" charset="0"/>
                        <a:ea typeface="Mangal" charset="0"/>
                        <a:cs typeface="Mangal" charset="0"/>
                      </a:endParaRPr>
                    </a:p>
                  </a:txBody>
                  <a:tcPr marL="15240" marR="15240" marT="152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09541018"/>
                  </a:ext>
                </a:extLst>
              </a:tr>
            </a:tbl>
          </a:graphicData>
        </a:graphic>
      </p:graphicFrame>
      <p:sp>
        <p:nvSpPr>
          <p:cNvPr id="38" name="Rectangle 37"/>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64" tIns="59032" rIns="118064" bIns="59032" rtlCol="0" anchor="ctr"/>
          <a:lstStyle/>
          <a:p>
            <a:pPr algn="ctr" defTabSz="1097148">
              <a:defRPr/>
            </a:pPr>
            <a:endParaRPr lang="en-US" sz="2200" dirty="0">
              <a:solidFill>
                <a:prstClr val="white"/>
              </a:solidFill>
            </a:endParaRPr>
          </a:p>
        </p:txBody>
      </p:sp>
      <p:sp>
        <p:nvSpPr>
          <p:cNvPr id="34" name="Rectangle 33"/>
          <p:cNvSpPr/>
          <p:nvPr/>
        </p:nvSpPr>
        <p:spPr>
          <a:xfrm>
            <a:off x="14170914" y="7951065"/>
            <a:ext cx="365870" cy="369332"/>
          </a:xfrm>
          <a:prstGeom prst="rect">
            <a:avLst/>
          </a:prstGeom>
        </p:spPr>
        <p:txBody>
          <a:bodyPr wrap="none" lIns="109714" tIns="54858" rIns="109714" bIns="54858">
            <a:spAutoFit/>
          </a:bodyPr>
          <a:lstStyle/>
          <a:p>
            <a:pPr algn="r" defTabSz="1096820">
              <a:defRPr/>
            </a:pPr>
            <a:r>
              <a:rPr lang="en-US" sz="1700" dirty="0">
                <a:solidFill>
                  <a:prstClr val="black"/>
                </a:solidFill>
                <a:latin typeface="Arial Black" panose="020B0A04020102020204" pitchFamily="34" charset="0"/>
              </a:rPr>
              <a:t>5</a:t>
            </a:r>
          </a:p>
        </p:txBody>
      </p:sp>
    </p:spTree>
    <p:extLst>
      <p:ext uri="{BB962C8B-B14F-4D97-AF65-F5344CB8AC3E}">
        <p14:creationId xmlns:p14="http://schemas.microsoft.com/office/powerpoint/2010/main" val="413737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ber-2color"/>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810031" y="4114803"/>
            <a:ext cx="7104445" cy="21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1530047"/>
            <a:ext cx="14630400" cy="38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Tony Iannelli      </a:t>
            </a:r>
            <a:r>
              <a:rPr lang="en-US" sz="5900" b="1" i="1" dirty="0">
                <a:solidFill>
                  <a:srgbClr val="004B70"/>
                </a:solidFill>
                <a:latin typeface="Arial Black" pitchFamily="34" charset="0"/>
              </a:rPr>
              <a:t>President &amp; CEO</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Hollywood Symphony - Get Smart Theme </a:t>
            </a:r>
            <a:endParaRPr lang="en-US" sz="2900" b="1" i="1" dirty="0"/>
          </a:p>
        </p:txBody>
      </p:sp>
    </p:spTree>
    <p:extLst>
      <p:ext uri="{BB962C8B-B14F-4D97-AF65-F5344CB8AC3E}">
        <p14:creationId xmlns:p14="http://schemas.microsoft.com/office/powerpoint/2010/main" val="1182525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2347" y="4"/>
            <a:ext cx="10041148" cy="1180093"/>
          </a:xfrm>
        </p:spPr>
        <p:txBody>
          <a:bodyPr>
            <a:normAutofit/>
          </a:bodyPr>
          <a:lstStyle/>
          <a:p>
            <a:r>
              <a:rPr lang="en-US" sz="3800" dirty="0">
                <a:solidFill>
                  <a:srgbClr val="C00000"/>
                </a:solidFill>
                <a:latin typeface="Arial Black" panose="020B0A04020102020204" pitchFamily="34" charset="0"/>
              </a:rPr>
              <a:t>PA CENTER FOR WORKFORCE </a:t>
            </a:r>
            <a:br>
              <a:rPr lang="en-US" sz="3800" dirty="0">
                <a:solidFill>
                  <a:srgbClr val="C00000"/>
                </a:solidFill>
                <a:latin typeface="Arial Black" panose="020B0A04020102020204" pitchFamily="34" charset="0"/>
              </a:rPr>
            </a:br>
            <a:r>
              <a:rPr lang="en-US" sz="3800" dirty="0">
                <a:solidFill>
                  <a:srgbClr val="C00000"/>
                </a:solidFill>
                <a:latin typeface="Arial Black" panose="020B0A04020102020204" pitchFamily="34" charset="0"/>
              </a:rPr>
              <a:t>INFORMATION AND ANALYSIS</a:t>
            </a:r>
          </a:p>
        </p:txBody>
      </p:sp>
      <p:cxnSp>
        <p:nvCxnSpPr>
          <p:cNvPr id="4" name="Straight Connector 3"/>
          <p:cNvCxnSpPr/>
          <p:nvPr/>
        </p:nvCxnSpPr>
        <p:spPr>
          <a:xfrm>
            <a:off x="0" y="1180093"/>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7487" y="1656828"/>
            <a:ext cx="14041044" cy="6463308"/>
          </a:xfrm>
          <a:prstGeom prst="rect">
            <a:avLst/>
          </a:prstGeom>
          <a:noFill/>
        </p:spPr>
        <p:txBody>
          <a:bodyPr wrap="square" lIns="109714" tIns="54858" rIns="109714" bIns="54858" rtlCol="0">
            <a:spAutoFit/>
          </a:bodyPr>
          <a:lstStyle/>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664,391  Total Population</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357,400  Labor Force</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74,408  Not in Labor Force/Retired </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339,900  Employed full and/or part-time</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61,862  Working part-time 15-34 hours/week</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15,412  Working part-time 1-14 hours/week</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srgbClr val="70AD47"/>
                </a:solidFill>
                <a:latin typeface="Arial Black" panose="020B0A04020102020204" pitchFamily="34" charset="0"/>
                <a:ea typeface="MS PGothic" charset="-128"/>
              </a:rPr>
              <a:t>  </a:t>
            </a:r>
            <a:r>
              <a:rPr lang="en-US" sz="2600" dirty="0">
                <a:solidFill>
                  <a:srgbClr val="C00000"/>
                </a:solidFill>
                <a:latin typeface="Arial Black" panose="020B0A04020102020204" pitchFamily="34" charset="0"/>
                <a:ea typeface="MS PGothic" charset="-128"/>
              </a:rPr>
              <a:t>16,900  Unemployed (actively seeking employment)</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16,780  Unemployment Compensation</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144,732  Medical Assistance</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2,184  Cash Assistance</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86,756  Supplemental Nutrition Assistance Program</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$25,750  Poverty Level Family of Four</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endParaRPr lang="en-US" sz="1700" dirty="0">
              <a:solidFill>
                <a:prstClr val="black"/>
              </a:solidFill>
              <a:latin typeface="Arial Black" panose="020B0A04020102020204" pitchFamily="34" charset="0"/>
              <a:ea typeface="MS PGothic" charset="-128"/>
            </a:endParaRP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99,286  K-12 students</a:t>
            </a:r>
            <a:endParaRPr lang="en-US" sz="2600" dirty="0">
              <a:solidFill>
                <a:srgbClr val="C00000"/>
              </a:solidFill>
              <a:latin typeface="Arial Black" panose="020B0A04020102020204" pitchFamily="34" charset="0"/>
              <a:ea typeface="MS PGothic" charset="-128"/>
            </a:endParaRP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7,236  High school graduates</a:t>
            </a:r>
          </a:p>
          <a:p>
            <a:pPr marL="411430" indent="-411430" defTabSz="1097148" eaLnBrk="0" fontAlgn="base" hangingPunct="0">
              <a:spcBef>
                <a:spcPct val="0"/>
              </a:spcBef>
              <a:spcAft>
                <a:spcPct val="0"/>
              </a:spcAft>
              <a:buClr>
                <a:srgbClr val="FF0000"/>
              </a:buClr>
              <a:buFont typeface="Wingdings" panose="05000000000000000000" pitchFamily="2" charset="2"/>
              <a:buChar char="ü"/>
              <a:defRPr/>
            </a:pPr>
            <a:r>
              <a:rPr lang="en-US" sz="2600" dirty="0">
                <a:solidFill>
                  <a:prstClr val="black"/>
                </a:solidFill>
                <a:latin typeface="Arial Black" panose="020B0A04020102020204" pitchFamily="34" charset="0"/>
                <a:ea typeface="MS PGothic" charset="-128"/>
              </a:rPr>
              <a:t>    5,623  College-bound students</a:t>
            </a:r>
          </a:p>
        </p:txBody>
      </p:sp>
      <p:cxnSp>
        <p:nvCxnSpPr>
          <p:cNvPr id="10" name="Straight Connector 9"/>
          <p:cNvCxnSpPr/>
          <p:nvPr/>
        </p:nvCxnSpPr>
        <p:spPr>
          <a:xfrm>
            <a:off x="746150" y="6649522"/>
            <a:ext cx="13211251" cy="5486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1194" y="7077456"/>
            <a:ext cx="3025728" cy="713011"/>
          </a:xfrm>
          <a:prstGeom prst="rect">
            <a:avLst/>
          </a:prstGeom>
        </p:spPr>
      </p:pic>
      <p:sp>
        <p:nvSpPr>
          <p:cNvPr id="9" name="Rectangle 8"/>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64" tIns="59032" rIns="118064" bIns="59032" rtlCol="0" anchor="ctr"/>
          <a:lstStyle/>
          <a:p>
            <a:pPr algn="ctr" defTabSz="1097148">
              <a:defRPr/>
            </a:pPr>
            <a:endParaRPr lang="en-US" sz="2200" dirty="0">
              <a:solidFill>
                <a:prstClr val="white"/>
              </a:solidFill>
            </a:endParaRPr>
          </a:p>
        </p:txBody>
      </p:sp>
      <p:sp>
        <p:nvSpPr>
          <p:cNvPr id="6" name="TextBox 5"/>
          <p:cNvSpPr txBox="1"/>
          <p:nvPr/>
        </p:nvSpPr>
        <p:spPr>
          <a:xfrm>
            <a:off x="0" y="1252558"/>
            <a:ext cx="14630400" cy="480132"/>
          </a:xfrm>
          <a:prstGeom prst="rect">
            <a:avLst/>
          </a:prstGeom>
          <a:noFill/>
        </p:spPr>
        <p:txBody>
          <a:bodyPr wrap="square" lIns="109714" tIns="54858" rIns="109714" bIns="54858" rtlCol="0">
            <a:spAutoFit/>
          </a:bodyPr>
          <a:lstStyle/>
          <a:p>
            <a:pPr algn="ctr" defTabSz="1097148">
              <a:defRPr/>
            </a:pPr>
            <a:r>
              <a:rPr lang="en-US" sz="2400" u="sng" dirty="0">
                <a:solidFill>
                  <a:srgbClr val="44546A"/>
                </a:solidFill>
                <a:latin typeface="Arial Black" panose="020B0A04020102020204" pitchFamily="34" charset="0"/>
              </a:rPr>
              <a:t>Lehigh Valley Data – Lehigh and Northampton Counties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21" y="258797"/>
            <a:ext cx="3533368" cy="662507"/>
          </a:xfrm>
          <a:prstGeom prst="rect">
            <a:avLst/>
          </a:prstGeom>
        </p:spPr>
      </p:pic>
      <p:sp>
        <p:nvSpPr>
          <p:cNvPr id="11" name="Rectangle 10"/>
          <p:cNvSpPr/>
          <p:nvPr/>
        </p:nvSpPr>
        <p:spPr>
          <a:xfrm>
            <a:off x="14170914" y="7951065"/>
            <a:ext cx="365870" cy="369332"/>
          </a:xfrm>
          <a:prstGeom prst="rect">
            <a:avLst/>
          </a:prstGeom>
        </p:spPr>
        <p:txBody>
          <a:bodyPr wrap="none" lIns="109714" tIns="54858" rIns="109714" bIns="54858">
            <a:spAutoFit/>
          </a:bodyPr>
          <a:lstStyle/>
          <a:p>
            <a:pPr algn="r" defTabSz="1096820">
              <a:defRPr/>
            </a:pPr>
            <a:r>
              <a:rPr lang="en-US" sz="1700" dirty="0">
                <a:solidFill>
                  <a:prstClr val="black"/>
                </a:solidFill>
                <a:latin typeface="Arial Black" panose="020B0A04020102020204" pitchFamily="34" charset="0"/>
              </a:rPr>
              <a:t>6</a:t>
            </a:r>
          </a:p>
        </p:txBody>
      </p:sp>
    </p:spTree>
    <p:extLst>
      <p:ext uri="{BB962C8B-B14F-4D97-AF65-F5344CB8AC3E}">
        <p14:creationId xmlns:p14="http://schemas.microsoft.com/office/powerpoint/2010/main" val="3913710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902146"/>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10" y="192311"/>
            <a:ext cx="2256199" cy="531672"/>
          </a:xfrm>
          <a:prstGeom prst="rect">
            <a:avLst/>
          </a:prstGeom>
        </p:spPr>
      </p:pic>
      <p:sp>
        <p:nvSpPr>
          <p:cNvPr id="6" name="TextBox 5"/>
          <p:cNvSpPr txBox="1"/>
          <p:nvPr/>
        </p:nvSpPr>
        <p:spPr>
          <a:xfrm>
            <a:off x="2097767" y="73210"/>
            <a:ext cx="12394612" cy="701730"/>
          </a:xfrm>
          <a:prstGeom prst="rect">
            <a:avLst/>
          </a:prstGeom>
          <a:noFill/>
        </p:spPr>
        <p:txBody>
          <a:bodyPr wrap="square" lIns="109714" tIns="54858" rIns="109714" bIns="54858" rtlCol="0">
            <a:spAutoFit/>
          </a:bodyPr>
          <a:lstStyle/>
          <a:p>
            <a:pPr algn="ctr" defTabSz="1097148"/>
            <a:r>
              <a:rPr lang="en-US" sz="3800" dirty="0">
                <a:solidFill>
                  <a:srgbClr val="C00000"/>
                </a:solidFill>
                <a:latin typeface="Arial Black" panose="020B0A04020102020204" pitchFamily="34" charset="0"/>
              </a:rPr>
              <a:t>BUTTERCUP CHART OF WAGE TRENDS </a:t>
            </a:r>
          </a:p>
        </p:txBody>
      </p:sp>
      <p:cxnSp>
        <p:nvCxnSpPr>
          <p:cNvPr id="8" name="Straight Connector 7"/>
          <p:cNvCxnSpPr/>
          <p:nvPr/>
        </p:nvCxnSpPr>
        <p:spPr>
          <a:xfrm>
            <a:off x="7229435" y="1209977"/>
            <a:ext cx="16756" cy="570496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852747415"/>
              </p:ext>
            </p:extLst>
          </p:nvPr>
        </p:nvGraphicFramePr>
        <p:xfrm>
          <a:off x="724619" y="1733569"/>
          <a:ext cx="5310423" cy="5024800"/>
        </p:xfrm>
        <a:graphic>
          <a:graphicData uri="http://schemas.openxmlformats.org/drawingml/2006/table">
            <a:tbl>
              <a:tblPr/>
              <a:tblGrid>
                <a:gridCol w="1532804">
                  <a:extLst>
                    <a:ext uri="{9D8B030D-6E8A-4147-A177-3AD203B41FA5}">
                      <a16:colId xmlns="" xmlns:a16="http://schemas.microsoft.com/office/drawing/2014/main" val="2539986553"/>
                    </a:ext>
                  </a:extLst>
                </a:gridCol>
                <a:gridCol w="1884695">
                  <a:extLst>
                    <a:ext uri="{9D8B030D-6E8A-4147-A177-3AD203B41FA5}">
                      <a16:colId xmlns="" xmlns:a16="http://schemas.microsoft.com/office/drawing/2014/main" val="2494105741"/>
                    </a:ext>
                  </a:extLst>
                </a:gridCol>
                <a:gridCol w="1892924">
                  <a:extLst>
                    <a:ext uri="{9D8B030D-6E8A-4147-A177-3AD203B41FA5}">
                      <a16:colId xmlns="" xmlns:a16="http://schemas.microsoft.com/office/drawing/2014/main" val="2522808231"/>
                    </a:ext>
                  </a:extLst>
                </a:gridCol>
              </a:tblGrid>
              <a:tr h="509248">
                <a:tc>
                  <a:txBody>
                    <a:bodyPr/>
                    <a:lstStyle/>
                    <a:p>
                      <a:pPr algn="ctr" fontAlgn="b">
                        <a:lnSpc>
                          <a:spcPct val="100000"/>
                        </a:lnSpc>
                      </a:pPr>
                      <a:r>
                        <a:rPr lang="en-US" sz="2400" b="1" i="0" u="none" strike="noStrike" dirty="0">
                          <a:effectLst/>
                          <a:latin typeface="Arial Black" panose="020B0A04020102020204" pitchFamily="34" charset="0"/>
                        </a:rPr>
                        <a:t>Year</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lnSpc>
                          <a:spcPct val="100000"/>
                        </a:lnSpc>
                      </a:pPr>
                      <a:r>
                        <a:rPr lang="en-US" sz="2400" b="1" i="0" u="none" strike="noStrike" dirty="0" smtClean="0">
                          <a:effectLst/>
                          <a:latin typeface="Arial Black" panose="020B0A04020102020204" pitchFamily="34" charset="0"/>
                        </a:rPr>
                        <a:t>Wage</a:t>
                      </a:r>
                      <a:endParaRPr lang="en-US" sz="2400" b="1" i="0" u="none" strike="noStrike" dirty="0">
                        <a:effectLst/>
                        <a:latin typeface="Arial Black" panose="020B0A04020102020204" pitchFamily="34" charset="0"/>
                      </a:endParaRP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lnSpc>
                          <a:spcPct val="100000"/>
                        </a:lnSpc>
                      </a:pPr>
                      <a:r>
                        <a:rPr lang="en-US" sz="2400" b="1" i="0" u="none" strike="noStrike" dirty="0" smtClean="0">
                          <a:effectLst/>
                          <a:latin typeface="Arial Black" panose="020B0A04020102020204" pitchFamily="34" charset="0"/>
                        </a:rPr>
                        <a:t>% Change</a:t>
                      </a:r>
                      <a:endParaRPr lang="en-US" sz="2400" b="1" i="0" u="none" strike="noStrike" dirty="0">
                        <a:effectLst/>
                        <a:latin typeface="Arial Black" panose="020B0A04020102020204" pitchFamily="34" charset="0"/>
                      </a:endParaRP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3575730738"/>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$43,836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1.7%</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09847822"/>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2011</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$44,824</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2.3%</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80441583"/>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2012</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$45,708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17675873"/>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2013</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$46,436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1.6%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34389838"/>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2014</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$48,100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3.6%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76503981"/>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2015</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$49,296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2.5%</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65615048"/>
                  </a:ext>
                </a:extLst>
              </a:tr>
              <a:tr h="501728">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$49,920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1.3%</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21345057"/>
                  </a:ext>
                </a:extLst>
              </a:tr>
              <a:tr h="501728">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2017</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$50,908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2.0%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33514448"/>
                  </a:ext>
                </a:extLst>
              </a:tr>
              <a:tr h="501728">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2018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$51,532</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1.2%</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4515677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612883550"/>
              </p:ext>
            </p:extLst>
          </p:nvPr>
        </p:nvGraphicFramePr>
        <p:xfrm>
          <a:off x="8368409" y="1782726"/>
          <a:ext cx="5140557" cy="4966570"/>
        </p:xfrm>
        <a:graphic>
          <a:graphicData uri="http://schemas.openxmlformats.org/drawingml/2006/table">
            <a:tbl>
              <a:tblPr/>
              <a:tblGrid>
                <a:gridCol w="1508245">
                  <a:extLst>
                    <a:ext uri="{9D8B030D-6E8A-4147-A177-3AD203B41FA5}">
                      <a16:colId xmlns="" xmlns:a16="http://schemas.microsoft.com/office/drawing/2014/main" val="406327848"/>
                    </a:ext>
                  </a:extLst>
                </a:gridCol>
                <a:gridCol w="1727599">
                  <a:extLst>
                    <a:ext uri="{9D8B030D-6E8A-4147-A177-3AD203B41FA5}">
                      <a16:colId xmlns="" xmlns:a16="http://schemas.microsoft.com/office/drawing/2014/main" val="2628298571"/>
                    </a:ext>
                  </a:extLst>
                </a:gridCol>
                <a:gridCol w="1904713">
                  <a:extLst>
                    <a:ext uri="{9D8B030D-6E8A-4147-A177-3AD203B41FA5}">
                      <a16:colId xmlns="" xmlns:a16="http://schemas.microsoft.com/office/drawing/2014/main" val="3465796118"/>
                    </a:ext>
                  </a:extLst>
                </a:gridCol>
              </a:tblGrid>
              <a:tr h="496657">
                <a:tc>
                  <a:txBody>
                    <a:bodyPr/>
                    <a:lstStyle/>
                    <a:p>
                      <a:pPr algn="ctr" fontAlgn="b">
                        <a:lnSpc>
                          <a:spcPct val="100000"/>
                        </a:lnSpc>
                      </a:pPr>
                      <a:r>
                        <a:rPr lang="en-US" sz="2400" b="1" i="0" u="none" strike="noStrike" dirty="0">
                          <a:effectLst/>
                          <a:latin typeface="Arial Black" panose="020B0A04020102020204" pitchFamily="34" charset="0"/>
                        </a:rPr>
                        <a:t>Year</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lnSpc>
                          <a:spcPct val="100000"/>
                        </a:lnSpc>
                      </a:pPr>
                      <a:r>
                        <a:rPr lang="en-US" sz="2400" b="1" i="0" u="none" strike="noStrike" dirty="0" smtClean="0">
                          <a:effectLst/>
                          <a:latin typeface="Arial Black" panose="020B0A04020102020204" pitchFamily="34" charset="0"/>
                        </a:rPr>
                        <a:t>Wage</a:t>
                      </a:r>
                      <a:endParaRPr lang="en-US" sz="2400" b="1" i="0" u="none" strike="noStrike" dirty="0">
                        <a:effectLst/>
                        <a:latin typeface="Arial Black" panose="020B0A04020102020204" pitchFamily="34" charset="0"/>
                      </a:endParaRP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lnSpc>
                          <a:spcPct val="100000"/>
                        </a:lnSpc>
                      </a:pPr>
                      <a:r>
                        <a:rPr lang="en-US" sz="2400" b="1" i="0" u="none" strike="noStrike" dirty="0" smtClean="0">
                          <a:effectLst/>
                          <a:latin typeface="Arial Black" panose="020B0A04020102020204" pitchFamily="34" charset="0"/>
                        </a:rPr>
                        <a:t>% Change</a:t>
                      </a:r>
                      <a:endParaRPr lang="en-US" sz="2400" b="1" i="0" u="none" strike="noStrike" dirty="0">
                        <a:effectLst/>
                        <a:latin typeface="Arial Black" panose="020B0A04020102020204" pitchFamily="34" charset="0"/>
                      </a:endParaRP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2513985591"/>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$45,708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98470699"/>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2011</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$47,060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3.0%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0812492"/>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2012</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$48,412</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2.9%</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84242425"/>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2013</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$49,088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1.4%</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83854774"/>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2014</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$50,544</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3.0%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6868238"/>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2015</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$52,156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3.2%</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9867040"/>
                  </a:ext>
                </a:extLst>
              </a:tr>
              <a:tr h="496657">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2016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$52,468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0" i="0" u="none" strike="noStrike" dirty="0">
                          <a:effectLst/>
                          <a:latin typeface="Arial" panose="020B0604020202020204" pitchFamily="34" charset="0"/>
                          <a:cs typeface="Arial" panose="020B0604020202020204" pitchFamily="34" charset="0"/>
                        </a:rPr>
                        <a:t>0.6%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90227799"/>
                  </a:ext>
                </a:extLst>
              </a:tr>
              <a:tr h="496657">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2017</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$53,976</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2.9%</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09974025"/>
                  </a:ext>
                </a:extLst>
              </a:tr>
              <a:tr h="496657">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2018</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$55,640</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2900" b="1" i="0" u="none" strike="noStrike" dirty="0">
                          <a:effectLst/>
                          <a:latin typeface="Arial" panose="020B0604020202020204" pitchFamily="34" charset="0"/>
                          <a:cs typeface="Arial" panose="020B0604020202020204" pitchFamily="34" charset="0"/>
                        </a:rPr>
                        <a:t>3.1%</a:t>
                      </a:r>
                    </a:p>
                  </a:txBody>
                  <a:tcPr marL="11430" marR="11430" marT="114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36950194"/>
                  </a:ext>
                </a:extLst>
              </a:tr>
            </a:tbl>
          </a:graphicData>
        </a:graphic>
      </p:graphicFrame>
      <p:sp>
        <p:nvSpPr>
          <p:cNvPr id="13" name="TextBox 12"/>
          <p:cNvSpPr txBox="1"/>
          <p:nvPr/>
        </p:nvSpPr>
        <p:spPr>
          <a:xfrm>
            <a:off x="849800" y="1034416"/>
            <a:ext cx="4988664" cy="701730"/>
          </a:xfrm>
          <a:prstGeom prst="rect">
            <a:avLst/>
          </a:prstGeom>
          <a:noFill/>
        </p:spPr>
        <p:txBody>
          <a:bodyPr wrap="square" lIns="109714" tIns="54858" rIns="109714" bIns="54858" rtlCol="0">
            <a:spAutoFit/>
          </a:bodyPr>
          <a:lstStyle/>
          <a:p>
            <a:pPr algn="ctr" defTabSz="1097148"/>
            <a:r>
              <a:rPr lang="en-US" sz="3800" b="1" dirty="0">
                <a:solidFill>
                  <a:prstClr val="black"/>
                </a:solidFill>
                <a:latin typeface="Arial" panose="020B0604020202020204" pitchFamily="34" charset="0"/>
                <a:cs typeface="Arial" panose="020B0604020202020204" pitchFamily="34" charset="0"/>
              </a:rPr>
              <a:t>Lehigh Valley</a:t>
            </a:r>
          </a:p>
        </p:txBody>
      </p:sp>
      <p:sp>
        <p:nvSpPr>
          <p:cNvPr id="14" name="TextBox 13"/>
          <p:cNvSpPr txBox="1"/>
          <p:nvPr/>
        </p:nvSpPr>
        <p:spPr>
          <a:xfrm>
            <a:off x="8613324" y="1056040"/>
            <a:ext cx="4988664" cy="701730"/>
          </a:xfrm>
          <a:prstGeom prst="rect">
            <a:avLst/>
          </a:prstGeom>
          <a:noFill/>
        </p:spPr>
        <p:txBody>
          <a:bodyPr wrap="square" lIns="109714" tIns="54858" rIns="109714" bIns="54858" rtlCol="0">
            <a:spAutoFit/>
          </a:bodyPr>
          <a:lstStyle/>
          <a:p>
            <a:pPr algn="ctr" defTabSz="1097148"/>
            <a:r>
              <a:rPr lang="en-US" sz="3800" b="1" dirty="0">
                <a:solidFill>
                  <a:prstClr val="black"/>
                </a:solidFill>
                <a:latin typeface="Arial" panose="020B0604020202020204" pitchFamily="34" charset="0"/>
                <a:cs typeface="Arial" panose="020B0604020202020204" pitchFamily="34" charset="0"/>
              </a:rPr>
              <a:t>Pennsylvania</a:t>
            </a:r>
          </a:p>
        </p:txBody>
      </p:sp>
      <p:sp>
        <p:nvSpPr>
          <p:cNvPr id="15" name="Rectangle 14"/>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64" tIns="59032" rIns="118064" bIns="59032" rtlCol="0" anchor="ctr"/>
          <a:lstStyle/>
          <a:p>
            <a:pPr algn="ctr" defTabSz="1097148">
              <a:defRPr/>
            </a:pPr>
            <a:endParaRPr lang="en-US" sz="2200" dirty="0">
              <a:solidFill>
                <a:prstClr val="white"/>
              </a:solidFill>
            </a:endParaRPr>
          </a:p>
        </p:txBody>
      </p:sp>
      <p:sp>
        <p:nvSpPr>
          <p:cNvPr id="16" name="Rectangle 15"/>
          <p:cNvSpPr/>
          <p:nvPr/>
        </p:nvSpPr>
        <p:spPr>
          <a:xfrm>
            <a:off x="3721665" y="7690636"/>
            <a:ext cx="7228474" cy="369332"/>
          </a:xfrm>
          <a:prstGeom prst="rect">
            <a:avLst/>
          </a:prstGeom>
        </p:spPr>
        <p:txBody>
          <a:bodyPr wrap="square" lIns="109714" tIns="54858" rIns="109714" bIns="54858">
            <a:spAutoFit/>
          </a:bodyPr>
          <a:lstStyle/>
          <a:p>
            <a:pPr defTabSz="1097148"/>
            <a:r>
              <a:rPr lang="en-US" sz="1700" i="1" dirty="0">
                <a:solidFill>
                  <a:prstClr val="black"/>
                </a:solidFill>
              </a:rPr>
              <a:t>Source: Quarterly Census of Employment &amp; Wages (QCEW), 2007-2018</a:t>
            </a:r>
            <a:r>
              <a:rPr lang="en-US" sz="1700" dirty="0">
                <a:solidFill>
                  <a:prstClr val="black"/>
                </a:solidFill>
              </a:rPr>
              <a:t> </a:t>
            </a:r>
          </a:p>
        </p:txBody>
      </p:sp>
      <p:sp>
        <p:nvSpPr>
          <p:cNvPr id="18" name="Rectangle 17"/>
          <p:cNvSpPr/>
          <p:nvPr/>
        </p:nvSpPr>
        <p:spPr>
          <a:xfrm>
            <a:off x="14170914" y="7951065"/>
            <a:ext cx="365870" cy="369332"/>
          </a:xfrm>
          <a:prstGeom prst="rect">
            <a:avLst/>
          </a:prstGeom>
        </p:spPr>
        <p:txBody>
          <a:bodyPr wrap="none" lIns="109714" tIns="54858" rIns="109714" bIns="54858">
            <a:spAutoFit/>
          </a:bodyPr>
          <a:lstStyle/>
          <a:p>
            <a:pPr algn="r" defTabSz="1096820">
              <a:defRPr/>
            </a:pPr>
            <a:r>
              <a:rPr lang="en-US" sz="1700" dirty="0">
                <a:solidFill>
                  <a:prstClr val="black"/>
                </a:solidFill>
                <a:latin typeface="Arial Black" panose="020B0A04020102020204" pitchFamily="34" charset="0"/>
              </a:rPr>
              <a:t>7</a:t>
            </a:r>
          </a:p>
        </p:txBody>
      </p:sp>
      <p:sp>
        <p:nvSpPr>
          <p:cNvPr id="3" name="TextBox 2"/>
          <p:cNvSpPr txBox="1"/>
          <p:nvPr/>
        </p:nvSpPr>
        <p:spPr>
          <a:xfrm>
            <a:off x="507234" y="6873528"/>
            <a:ext cx="13726351" cy="849463"/>
          </a:xfrm>
          <a:prstGeom prst="rect">
            <a:avLst/>
          </a:prstGeom>
          <a:noFill/>
        </p:spPr>
        <p:txBody>
          <a:bodyPr wrap="square" lIns="109714" tIns="54858" rIns="109714" bIns="54858" rtlCol="0">
            <a:spAutoFit/>
          </a:bodyPr>
          <a:lstStyle/>
          <a:p>
            <a:pPr defTabSz="1097148"/>
            <a:r>
              <a:rPr lang="en-US" sz="2400" dirty="0">
                <a:solidFill>
                  <a:prstClr val="black"/>
                </a:solidFill>
              </a:rPr>
              <a:t>Lehigh Valley lags behind the state in wages and wage growth, although the Lehigh Valley is in line with state activity considering the state figures include the large urban areas with higher costs of living.</a:t>
            </a:r>
          </a:p>
        </p:txBody>
      </p:sp>
    </p:spTree>
    <p:extLst>
      <p:ext uri="{BB962C8B-B14F-4D97-AF65-F5344CB8AC3E}">
        <p14:creationId xmlns:p14="http://schemas.microsoft.com/office/powerpoint/2010/main" val="3858681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902146"/>
            <a:ext cx="14630400" cy="0"/>
          </a:xfrm>
          <a:prstGeom prst="line">
            <a:avLst/>
          </a:prstGeom>
          <a:ln w="76200"/>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10" y="192311"/>
            <a:ext cx="2256199" cy="531672"/>
          </a:xfrm>
          <a:prstGeom prst="rect">
            <a:avLst/>
          </a:prstGeom>
        </p:spPr>
      </p:pic>
      <p:sp>
        <p:nvSpPr>
          <p:cNvPr id="12" name="Rectangle 11"/>
          <p:cNvSpPr/>
          <p:nvPr/>
        </p:nvSpPr>
        <p:spPr>
          <a:xfrm>
            <a:off x="4" y="8007810"/>
            <a:ext cx="14626590" cy="221791"/>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lIns="118064" tIns="59032" rIns="118064" bIns="59032" rtlCol="0" anchor="ctr"/>
          <a:lstStyle/>
          <a:p>
            <a:pPr algn="ctr" defTabSz="1097148">
              <a:defRPr/>
            </a:pPr>
            <a:endParaRPr lang="en-US" sz="2200" dirty="0">
              <a:solidFill>
                <a:prstClr val="white"/>
              </a:solidFill>
            </a:endParaRPr>
          </a:p>
        </p:txBody>
      </p:sp>
      <p:grpSp>
        <p:nvGrpSpPr>
          <p:cNvPr id="33" name="Group 32"/>
          <p:cNvGrpSpPr/>
          <p:nvPr/>
        </p:nvGrpSpPr>
        <p:grpSpPr>
          <a:xfrm>
            <a:off x="9171606" y="1469947"/>
            <a:ext cx="4482283" cy="6138557"/>
            <a:chOff x="7643005" y="1224953"/>
            <a:chExt cx="3735236" cy="5115464"/>
          </a:xfrm>
        </p:grpSpPr>
        <p:grpSp>
          <p:nvGrpSpPr>
            <p:cNvPr id="9" name="Group 8"/>
            <p:cNvGrpSpPr/>
            <p:nvPr/>
          </p:nvGrpSpPr>
          <p:grpSpPr>
            <a:xfrm>
              <a:off x="7643005" y="1224953"/>
              <a:ext cx="3735236" cy="5115464"/>
              <a:chOff x="7879041" y="1186327"/>
              <a:chExt cx="3542083" cy="476138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041" y="1186327"/>
                <a:ext cx="3542083" cy="4761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803" y="3447977"/>
                <a:ext cx="1402872" cy="841723"/>
              </a:xfrm>
              <a:prstGeom prst="rect">
                <a:avLst/>
              </a:prstGeom>
            </p:spPr>
          </p:pic>
        </p:grpSp>
        <p:grpSp>
          <p:nvGrpSpPr>
            <p:cNvPr id="22" name="Group 21"/>
            <p:cNvGrpSpPr/>
            <p:nvPr/>
          </p:nvGrpSpPr>
          <p:grpSpPr>
            <a:xfrm>
              <a:off x="10481094" y="4744529"/>
              <a:ext cx="621102" cy="621104"/>
              <a:chOff x="10348912" y="3467460"/>
              <a:chExt cx="753284" cy="759484"/>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8912" y="3467460"/>
                <a:ext cx="753284" cy="759484"/>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797" r="9011"/>
              <a:stretch/>
            </p:blipFill>
            <p:spPr>
              <a:xfrm>
                <a:off x="10493642" y="3623093"/>
                <a:ext cx="483601" cy="431321"/>
              </a:xfrm>
              <a:prstGeom prst="rect">
                <a:avLst/>
              </a:prstGeom>
            </p:spPr>
          </p:pic>
        </p:grpSp>
      </p:grpSp>
      <p:grpSp>
        <p:nvGrpSpPr>
          <p:cNvPr id="32" name="Group 31"/>
          <p:cNvGrpSpPr/>
          <p:nvPr/>
        </p:nvGrpSpPr>
        <p:grpSpPr>
          <a:xfrm>
            <a:off x="683213" y="1521001"/>
            <a:ext cx="4358064" cy="6015036"/>
            <a:chOff x="569344" y="1267501"/>
            <a:chExt cx="3631720" cy="5012530"/>
          </a:xfrm>
        </p:grpSpPr>
        <p:grpSp>
          <p:nvGrpSpPr>
            <p:cNvPr id="8" name="Group 7"/>
            <p:cNvGrpSpPr/>
            <p:nvPr/>
          </p:nvGrpSpPr>
          <p:grpSpPr>
            <a:xfrm>
              <a:off x="569344" y="1267501"/>
              <a:ext cx="3631720" cy="5012530"/>
              <a:chOff x="500333" y="775795"/>
              <a:chExt cx="3631720" cy="5012530"/>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4315" r="43439"/>
              <a:stretch/>
            </p:blipFill>
            <p:spPr>
              <a:xfrm>
                <a:off x="500333" y="775795"/>
                <a:ext cx="3631720" cy="501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11970" b="14714"/>
              <a:stretch/>
            </p:blipFill>
            <p:spPr>
              <a:xfrm>
                <a:off x="1605952" y="948906"/>
                <a:ext cx="1258019" cy="922338"/>
              </a:xfrm>
              <a:prstGeom prst="rect">
                <a:avLst/>
              </a:prstGeom>
            </p:spPr>
          </p:pic>
        </p:grpSp>
        <p:grpSp>
          <p:nvGrpSpPr>
            <p:cNvPr id="25" name="Group 24"/>
            <p:cNvGrpSpPr/>
            <p:nvPr/>
          </p:nvGrpSpPr>
          <p:grpSpPr>
            <a:xfrm>
              <a:off x="3130245" y="4132054"/>
              <a:ext cx="708509" cy="646222"/>
              <a:chOff x="3069861" y="4313208"/>
              <a:chExt cx="708509" cy="646222"/>
            </a:xfrm>
          </p:grpSpPr>
          <p:pic>
            <p:nvPicPr>
              <p:cNvPr id="23" name="Picture 22"/>
              <p:cNvPicPr>
                <a:picLocks noChangeAspect="1"/>
              </p:cNvPicPr>
              <p:nvPr/>
            </p:nvPicPr>
            <p:blipFill rotWithShape="1">
              <a:blip r:embed="rId9">
                <a:extLst>
                  <a:ext uri="{BEBA8EAE-BF5A-486C-A8C5-ECC9F3942E4B}">
                    <a14:imgProps xmlns:a14="http://schemas.microsoft.com/office/drawing/2010/main">
                      <a14:imgLayer r:embed="rId10">
                        <a14:imgEffect>
                          <a14:backgroundRemoval t="33162" b="55434" l="4033" r="23426"/>
                        </a14:imgEffect>
                      </a14:imgLayer>
                    </a14:imgProps>
                  </a:ext>
                  <a:ext uri="{28A0092B-C50C-407E-A947-70E740481C1C}">
                    <a14:useLocalDpi xmlns:a14="http://schemas.microsoft.com/office/drawing/2010/main" val="0"/>
                  </a:ext>
                </a:extLst>
              </a:blip>
              <a:srcRect l="1609" t="30378" r="74150" b="41782"/>
              <a:stretch/>
            </p:blipFill>
            <p:spPr>
              <a:xfrm>
                <a:off x="3069861" y="4313208"/>
                <a:ext cx="708509" cy="646222"/>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0943" y="4451231"/>
                <a:ext cx="392980" cy="353682"/>
              </a:xfrm>
              <a:prstGeom prst="rect">
                <a:avLst/>
              </a:prstGeom>
            </p:spPr>
          </p:pic>
        </p:grpSp>
      </p:gr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t="11161" b="10464"/>
          <a:stretch/>
        </p:blipFill>
        <p:spPr>
          <a:xfrm>
            <a:off x="5746490" y="5051627"/>
            <a:ext cx="2456689" cy="1925418"/>
          </a:xfrm>
          <a:prstGeom prst="rect">
            <a:avLst/>
          </a:prstGeom>
        </p:spPr>
      </p:pic>
      <p:sp>
        <p:nvSpPr>
          <p:cNvPr id="28" name="Rectangle 27"/>
          <p:cNvSpPr/>
          <p:nvPr/>
        </p:nvSpPr>
        <p:spPr>
          <a:xfrm>
            <a:off x="5352832" y="1583628"/>
            <a:ext cx="3448560" cy="849463"/>
          </a:xfrm>
          <a:prstGeom prst="rect">
            <a:avLst/>
          </a:prstGeom>
          <a:noFill/>
        </p:spPr>
        <p:txBody>
          <a:bodyPr wrap="none" lIns="109714" tIns="54858" rIns="109714" bIns="54858">
            <a:spAutoFit/>
          </a:bodyPr>
          <a:lstStyle/>
          <a:p>
            <a:pPr algn="ctr" defTabSz="1097148"/>
            <a:r>
              <a:rPr lang="en-US" sz="4800" b="1" dirty="0">
                <a:ln w="0"/>
                <a:solidFill>
                  <a:prstClr val="black"/>
                </a:solidFill>
                <a:effectLst>
                  <a:outerShdw blurRad="38100" dist="19050" dir="2700000" algn="tl" rotWithShape="0">
                    <a:prstClr val="black">
                      <a:alpha val="40000"/>
                    </a:prstClr>
                  </a:outerShdw>
                </a:effectLst>
              </a:rPr>
              <a:t>Tony Iannelli</a:t>
            </a:r>
          </a:p>
        </p:txBody>
      </p:sp>
      <p:sp>
        <p:nvSpPr>
          <p:cNvPr id="29" name="TextBox 28"/>
          <p:cNvSpPr txBox="1"/>
          <p:nvPr/>
        </p:nvSpPr>
        <p:spPr>
          <a:xfrm>
            <a:off x="2349836" y="155281"/>
            <a:ext cx="12142541" cy="646331"/>
          </a:xfrm>
          <a:prstGeom prst="rect">
            <a:avLst/>
          </a:prstGeom>
          <a:noFill/>
        </p:spPr>
        <p:txBody>
          <a:bodyPr wrap="square" lIns="109714" tIns="54858" rIns="109714" bIns="54858" rtlCol="0">
            <a:spAutoFit/>
          </a:bodyPr>
          <a:lstStyle/>
          <a:p>
            <a:pPr algn="ctr" defTabSz="1097148"/>
            <a:r>
              <a:rPr lang="en-US" sz="3500" dirty="0">
                <a:solidFill>
                  <a:srgbClr val="C00000"/>
                </a:solidFill>
                <a:latin typeface="Arial Black" panose="020B0A04020102020204" pitchFamily="34" charset="0"/>
              </a:rPr>
              <a:t>EMILY AND JOHNNY: JUST LIKE TONY IANNELLI</a:t>
            </a:r>
          </a:p>
        </p:txBody>
      </p:sp>
      <p:sp>
        <p:nvSpPr>
          <p:cNvPr id="30" name="Rectangle 29"/>
          <p:cNvSpPr/>
          <p:nvPr/>
        </p:nvSpPr>
        <p:spPr>
          <a:xfrm>
            <a:off x="14170914" y="7951065"/>
            <a:ext cx="365870" cy="369332"/>
          </a:xfrm>
          <a:prstGeom prst="rect">
            <a:avLst/>
          </a:prstGeom>
        </p:spPr>
        <p:txBody>
          <a:bodyPr wrap="none" lIns="109714" tIns="54858" rIns="109714" bIns="54858">
            <a:spAutoFit/>
          </a:bodyPr>
          <a:lstStyle/>
          <a:p>
            <a:pPr algn="r" defTabSz="1096820">
              <a:defRPr/>
            </a:pPr>
            <a:r>
              <a:rPr lang="en-US" sz="1700" dirty="0">
                <a:solidFill>
                  <a:prstClr val="black"/>
                </a:solidFill>
                <a:latin typeface="Arial Black" panose="020B0A04020102020204" pitchFamily="34" charset="0"/>
              </a:rPr>
              <a:t>8</a:t>
            </a:r>
          </a:p>
        </p:txBody>
      </p:sp>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3533" y="2422302"/>
            <a:ext cx="2912753" cy="21871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8343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295405"/>
            <a:ext cx="14630400" cy="254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Christine Campbell </a:t>
            </a:r>
            <a:r>
              <a:rPr lang="en-US" sz="6000" i="1" dirty="0">
                <a:solidFill>
                  <a:schemeClr val="accent1">
                    <a:lumMod val="50000"/>
                  </a:schemeClr>
                </a:solidFill>
                <a:latin typeface="Arial Black" panose="020B0A04020102020204" pitchFamily="34" charset="0"/>
                <a:ea typeface="Times New Roman"/>
              </a:rPr>
              <a:t>Marketing Manager </a:t>
            </a:r>
            <a:endParaRPr lang="en-US" sz="5900" i="1" dirty="0">
              <a:solidFill>
                <a:schemeClr val="accent1">
                  <a:lumMod val="50000"/>
                </a:schemeClr>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Elvis Costello - Fish 'N' Chip Paper </a:t>
            </a:r>
            <a:endParaRPr lang="en-US" sz="2900" b="1" i="1" dirty="0"/>
          </a:p>
        </p:txBody>
      </p:sp>
      <p:pic>
        <p:nvPicPr>
          <p:cNvPr id="5" name="Picture 4" descr="TMC Logo 0314 small.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495800" y="3733800"/>
            <a:ext cx="5663383" cy="3657600"/>
          </a:xfrm>
          <a:prstGeom prst="rect">
            <a:avLst/>
          </a:prstGeom>
        </p:spPr>
      </p:pic>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533400"/>
            <a:ext cx="14630400" cy="610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dirty="0" smtClean="0">
                <a:solidFill>
                  <a:srgbClr val="004B70"/>
                </a:solidFill>
                <a:latin typeface="Arial Black" pitchFamily="34" charset="0"/>
              </a:rPr>
              <a:t> </a:t>
            </a:r>
          </a:p>
          <a:p>
            <a:pPr algn="ctr" eaLnBrk="1" hangingPunct="1"/>
            <a:r>
              <a:rPr lang="en-US" sz="8000" b="1" i="1" dirty="0">
                <a:solidFill>
                  <a:srgbClr val="004B70"/>
                </a:solidFill>
                <a:latin typeface="Arial Black" pitchFamily="34" charset="0"/>
              </a:rPr>
              <a:t>Gina Martens                             </a:t>
            </a:r>
            <a:r>
              <a:rPr lang="en-US" sz="5400" b="1" i="1" dirty="0">
                <a:solidFill>
                  <a:srgbClr val="004B70"/>
                </a:solidFill>
                <a:latin typeface="Arial Black" pitchFamily="34" charset="0"/>
              </a:rPr>
              <a:t>SVP Member Relations</a:t>
            </a:r>
          </a:p>
          <a:p>
            <a:pPr algn="ctr" eaLnBrk="1" hangingPunct="1"/>
            <a:endParaRPr lang="en-US" sz="800" b="1" i="1" dirty="0">
              <a:solidFill>
                <a:srgbClr val="004B70"/>
              </a:solidFill>
              <a:latin typeface="Arial Black" pitchFamily="34" charset="0"/>
            </a:endParaRPr>
          </a:p>
          <a:p>
            <a:pPr algn="ctr" eaLnBrk="1" hangingPunct="1"/>
            <a:r>
              <a:rPr lang="en-US" sz="8000" b="1" i="1" dirty="0">
                <a:solidFill>
                  <a:srgbClr val="004B70"/>
                </a:solidFill>
                <a:latin typeface="Arial Black" pitchFamily="34" charset="0"/>
              </a:rPr>
              <a:t>Liz Martin</a:t>
            </a:r>
          </a:p>
          <a:p>
            <a:pPr algn="ctr" eaLnBrk="1" hangingPunct="1"/>
            <a:r>
              <a:rPr lang="en-US" sz="5400" b="1" i="1" dirty="0">
                <a:solidFill>
                  <a:srgbClr val="004B70"/>
                </a:solidFill>
                <a:latin typeface="Arial Black" pitchFamily="34" charset="0"/>
              </a:rPr>
              <a:t>VP Major Events</a:t>
            </a:r>
          </a:p>
          <a:p>
            <a:pPr algn="ctr" eaLnBrk="1" hangingPunct="1"/>
            <a:endParaRPr lang="en-US" sz="4600" b="1" i="1" dirty="0">
              <a:solidFill>
                <a:srgbClr val="004B70"/>
              </a:solidFill>
              <a:latin typeface="Arial Black" pitchFamily="34" charset="0"/>
            </a:endParaRPr>
          </a:p>
          <a:p>
            <a:pPr algn="ctr" eaLnBrk="1" hangingPunct="1"/>
            <a:endParaRPr lang="en-US" sz="4600" b="1" i="1" dirty="0">
              <a:solidFill>
                <a:srgbClr val="004B70"/>
              </a:solidFill>
              <a:latin typeface="Arial Black" pitchFamily="34" charset="0"/>
            </a:endParaRPr>
          </a:p>
        </p:txBody>
      </p:sp>
      <p:sp>
        <p:nvSpPr>
          <p:cNvPr id="3" name="TextBox 2"/>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Bruno Mars - 24K Magic </a:t>
            </a:r>
            <a:endParaRPr lang="en-US" sz="2900" b="1" i="1" dirty="0"/>
          </a:p>
        </p:txBody>
      </p:sp>
      <p:pic>
        <p:nvPicPr>
          <p:cNvPr id="2" name="Picture 1"/>
          <p:cNvPicPr>
            <a:picLocks noChangeAspect="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4572000" y="5105400"/>
            <a:ext cx="5532120" cy="1676400"/>
          </a:xfrm>
          <a:prstGeom prst="rect">
            <a:avLst/>
          </a:prstGeom>
        </p:spPr>
      </p:pic>
      <p:cxnSp>
        <p:nvCxnSpPr>
          <p:cNvPr id="9" name="Straight Connector 8"/>
          <p:cNvCxnSpPr/>
          <p:nvPr/>
        </p:nvCxnSpPr>
        <p:spPr>
          <a:xfrm>
            <a:off x="1828802" y="2971800"/>
            <a:ext cx="11353800"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1999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143005"/>
            <a:ext cx="14630400" cy="551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0" b="1" dirty="0">
                <a:solidFill>
                  <a:srgbClr val="004B70"/>
                </a:solidFill>
                <a:latin typeface="Arial Black" pitchFamily="34" charset="0"/>
              </a:rPr>
              <a:t>Tony Deutsch</a:t>
            </a:r>
          </a:p>
          <a:p>
            <a:pPr algn="ctr" eaLnBrk="1" hangingPunct="1"/>
            <a:r>
              <a:rPr lang="en-US" sz="5000" b="1" i="1" dirty="0">
                <a:solidFill>
                  <a:srgbClr val="004B70"/>
                </a:solidFill>
                <a:latin typeface="Arial Black" pitchFamily="34" charset="0"/>
              </a:rPr>
              <a:t>Shareholder In Charge of Tax Services</a:t>
            </a:r>
          </a:p>
          <a:p>
            <a:pPr algn="ctr" eaLnBrk="1" hangingPunct="1"/>
            <a:r>
              <a:rPr lang="en-US" sz="8000" b="1" dirty="0">
                <a:solidFill>
                  <a:srgbClr val="004B70"/>
                </a:solidFill>
                <a:latin typeface="Arial Black" pitchFamily="34" charset="0"/>
              </a:rPr>
              <a:t>Andrew </a:t>
            </a:r>
            <a:r>
              <a:rPr lang="en-US" sz="8000" b="1" dirty="0" err="1">
                <a:solidFill>
                  <a:srgbClr val="004B70"/>
                </a:solidFill>
                <a:latin typeface="Arial Black" pitchFamily="34" charset="0"/>
              </a:rPr>
              <a:t>Desiderio</a:t>
            </a:r>
            <a:endParaRPr lang="en-US" sz="8000" b="1" dirty="0">
              <a:solidFill>
                <a:srgbClr val="004B70"/>
              </a:solidFill>
              <a:latin typeface="Arial Black" pitchFamily="34" charset="0"/>
            </a:endParaRPr>
          </a:p>
          <a:p>
            <a:pPr algn="ctr" eaLnBrk="1" hangingPunct="1"/>
            <a:r>
              <a:rPr lang="en-US" sz="5000" b="1" i="1" dirty="0">
                <a:solidFill>
                  <a:srgbClr val="004B70"/>
                </a:solidFill>
                <a:latin typeface="Arial Black" pitchFamily="34" charset="0"/>
              </a:rPr>
              <a:t>Senior Manager</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The Beatles - 'Taxman' </a:t>
            </a:r>
            <a:endParaRPr lang="en-US" sz="2900" b="1" i="1" dirty="0"/>
          </a:p>
        </p:txBody>
      </p:sp>
      <p:pic>
        <p:nvPicPr>
          <p:cNvPr id="8" name="Picture 7"/>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819400" y="5410200"/>
            <a:ext cx="8993568" cy="1624836"/>
          </a:xfrm>
          <a:prstGeom prst="rect">
            <a:avLst/>
          </a:prstGeom>
        </p:spPr>
      </p:pic>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 name="Rectangle 33">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
            <a:ext cx="14630400" cy="8229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60" tIns="54834" rIns="109660" bIns="54834" rtlCol="0" anchor="ctr"/>
          <a:lstStyle/>
          <a:p>
            <a:pPr algn="ctr" defTabSz="1462126"/>
            <a:endParaRPr lang="en-US" sz="2900" dirty="0">
              <a:solidFill>
                <a:prstClr val="white"/>
              </a:solidFill>
            </a:endParaRPr>
          </a:p>
        </p:txBody>
      </p:sp>
      <p:pic>
        <p:nvPicPr>
          <p:cNvPr id="15" name="Picture 14">
            <a:extLst>
              <a:ext uri="{FF2B5EF4-FFF2-40B4-BE49-F238E27FC236}">
                <a16:creationId xmlns="" xmlns:a16="http://schemas.microsoft.com/office/drawing/2014/main" id="{E76FD3E6-3190-4C0B-93FF-20F75DCB40EE}"/>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5593" b="10764"/>
          <a:stretch/>
        </p:blipFill>
        <p:spPr>
          <a:xfrm>
            <a:off x="34" y="16"/>
            <a:ext cx="14630368" cy="8229584"/>
          </a:xfrm>
          <a:prstGeom prst="rect">
            <a:avLst/>
          </a:prstGeom>
        </p:spPr>
      </p:pic>
      <p:sp>
        <p:nvSpPr>
          <p:cNvPr id="28" name="TextBox 27">
            <a:extLst>
              <a:ext uri="{FF2B5EF4-FFF2-40B4-BE49-F238E27FC236}">
                <a16:creationId xmlns="" xmlns:a16="http://schemas.microsoft.com/office/drawing/2014/main" id="{2D862AE1-BC64-4B85-80E5-671A050754B3}"/>
              </a:ext>
            </a:extLst>
          </p:cNvPr>
          <p:cNvSpPr txBox="1"/>
          <p:nvPr/>
        </p:nvSpPr>
        <p:spPr>
          <a:xfrm>
            <a:off x="5538557" y="6518593"/>
            <a:ext cx="8878186" cy="406265"/>
          </a:xfrm>
          <a:prstGeom prst="rect">
            <a:avLst/>
          </a:prstGeom>
          <a:noFill/>
        </p:spPr>
        <p:txBody>
          <a:bodyPr wrap="square" lIns="109660" tIns="54834" rIns="109660" bIns="54834" rtlCol="0">
            <a:spAutoFit/>
          </a:bodyPr>
          <a:lstStyle/>
          <a:p>
            <a:pPr algn="r" defTabSz="1096592"/>
            <a:r>
              <a:rPr lang="en-US" dirty="0">
                <a:solidFill>
                  <a:prstClr val="white"/>
                </a:solidFill>
              </a:rPr>
              <a:t>STRATEGY</a:t>
            </a:r>
            <a:r>
              <a:rPr lang="en-US" dirty="0">
                <a:solidFill>
                  <a:prstClr val="black"/>
                </a:solidFill>
              </a:rPr>
              <a:t>    </a:t>
            </a:r>
            <a:r>
              <a:rPr lang="en-US" dirty="0">
                <a:solidFill>
                  <a:srgbClr val="C00000"/>
                </a:solidFill>
              </a:rPr>
              <a:t>|</a:t>
            </a:r>
            <a:r>
              <a:rPr lang="en-US" dirty="0">
                <a:solidFill>
                  <a:prstClr val="black"/>
                </a:solidFill>
              </a:rPr>
              <a:t>    </a:t>
            </a:r>
            <a:r>
              <a:rPr lang="en-US" dirty="0">
                <a:solidFill>
                  <a:prstClr val="white"/>
                </a:solidFill>
              </a:rPr>
              <a:t>EXECUTION</a:t>
            </a:r>
            <a:r>
              <a:rPr lang="en-US" dirty="0">
                <a:solidFill>
                  <a:prstClr val="black"/>
                </a:solidFill>
              </a:rPr>
              <a:t>    </a:t>
            </a:r>
            <a:r>
              <a:rPr lang="en-US" dirty="0">
                <a:solidFill>
                  <a:srgbClr val="C00000"/>
                </a:solidFill>
              </a:rPr>
              <a:t>|</a:t>
            </a:r>
            <a:r>
              <a:rPr lang="en-US" dirty="0">
                <a:solidFill>
                  <a:prstClr val="black"/>
                </a:solidFill>
              </a:rPr>
              <a:t>    </a:t>
            </a:r>
            <a:r>
              <a:rPr lang="en-US" dirty="0">
                <a:solidFill>
                  <a:prstClr val="white"/>
                </a:solidFill>
              </a:rPr>
              <a:t>RESULTS</a:t>
            </a:r>
          </a:p>
        </p:txBody>
      </p:sp>
      <p:pic>
        <p:nvPicPr>
          <p:cNvPr id="31" name="Picture 30">
            <a:extLst>
              <a:ext uri="{FF2B5EF4-FFF2-40B4-BE49-F238E27FC236}">
                <a16:creationId xmlns="" xmlns:a16="http://schemas.microsoft.com/office/drawing/2014/main" id="{66C47BA3-0FB6-45DF-AB99-FA6DE6D4E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0226" y="7183398"/>
            <a:ext cx="4243914" cy="753643"/>
          </a:xfrm>
          <a:prstGeom prst="rect">
            <a:avLst/>
          </a:prstGeom>
        </p:spPr>
      </p:pic>
      <p:sp>
        <p:nvSpPr>
          <p:cNvPr id="9" name="TextBox 8">
            <a:extLst>
              <a:ext uri="{FF2B5EF4-FFF2-40B4-BE49-F238E27FC236}">
                <a16:creationId xmlns="" xmlns:a16="http://schemas.microsoft.com/office/drawing/2014/main" id="{A7A5EAB1-122B-4FA4-87DC-06988518C6BC}"/>
              </a:ext>
            </a:extLst>
          </p:cNvPr>
          <p:cNvSpPr txBox="1"/>
          <p:nvPr/>
        </p:nvSpPr>
        <p:spPr>
          <a:xfrm>
            <a:off x="739355" y="6481666"/>
            <a:ext cx="8076988" cy="1418850"/>
          </a:xfrm>
          <a:prstGeom prst="rect">
            <a:avLst/>
          </a:prstGeom>
          <a:noFill/>
        </p:spPr>
        <p:txBody>
          <a:bodyPr wrap="square" lIns="109660" tIns="54834" rIns="109660" bIns="54834" rtlCol="0">
            <a:spAutoFit/>
          </a:bodyPr>
          <a:lstStyle/>
          <a:p>
            <a:pPr defTabSz="1096620"/>
            <a:r>
              <a:rPr lang="en-US" sz="1700" dirty="0">
                <a:solidFill>
                  <a:prstClr val="white"/>
                </a:solidFill>
                <a:latin typeface="Arial Narrow" panose="020B0606020202030204" pitchFamily="34" charset="0"/>
              </a:rPr>
              <a:t>Presented by</a:t>
            </a:r>
          </a:p>
          <a:p>
            <a:pPr defTabSz="1096620"/>
            <a:r>
              <a:rPr lang="en-US" sz="3400" dirty="0">
                <a:solidFill>
                  <a:prstClr val="white"/>
                </a:solidFill>
                <a:latin typeface="Arial Narrow" panose="020B0606020202030204" pitchFamily="34" charset="0"/>
              </a:rPr>
              <a:t>Tony Deutsch, CPA, MST, CGMA</a:t>
            </a:r>
          </a:p>
          <a:p>
            <a:pPr defTabSz="1096620"/>
            <a:r>
              <a:rPr lang="en-US" sz="3400" dirty="0">
                <a:solidFill>
                  <a:prstClr val="white"/>
                </a:solidFill>
                <a:latin typeface="Arial Narrow" panose="020B0606020202030204" pitchFamily="34" charset="0"/>
              </a:rPr>
              <a:t>Andrew Desiderio, CPA</a:t>
            </a:r>
          </a:p>
        </p:txBody>
      </p:sp>
      <p:sp>
        <p:nvSpPr>
          <p:cNvPr id="12" name="TextBox 11">
            <a:extLst>
              <a:ext uri="{FF2B5EF4-FFF2-40B4-BE49-F238E27FC236}">
                <a16:creationId xmlns="" xmlns:a16="http://schemas.microsoft.com/office/drawing/2014/main" id="{DCC647AF-F202-414C-8F88-3C0594F88B71}"/>
              </a:ext>
            </a:extLst>
          </p:cNvPr>
          <p:cNvSpPr txBox="1"/>
          <p:nvPr/>
        </p:nvSpPr>
        <p:spPr>
          <a:xfrm>
            <a:off x="1015966" y="627020"/>
            <a:ext cx="4672595" cy="3767185"/>
          </a:xfrm>
          <a:prstGeom prst="rect">
            <a:avLst/>
          </a:prstGeom>
          <a:noFill/>
        </p:spPr>
        <p:txBody>
          <a:bodyPr wrap="square" lIns="109660" tIns="54834" rIns="109660" bIns="54834" rtlCol="0">
            <a:spAutoFit/>
          </a:bodyPr>
          <a:lstStyle/>
          <a:p>
            <a:pPr defTabSz="1096620"/>
            <a:r>
              <a:rPr lang="en-US" sz="8600" b="1" cap="all" dirty="0">
                <a:solidFill>
                  <a:prstClr val="white"/>
                </a:solidFill>
                <a:latin typeface="Arial Narrow" panose="020B0606020202030204" pitchFamily="34" charset="0"/>
              </a:rPr>
              <a:t>Tax Insights</a:t>
            </a:r>
          </a:p>
          <a:p>
            <a:pPr defTabSz="1096620"/>
            <a:r>
              <a:rPr lang="en-US" sz="6500" b="1" cap="all" dirty="0">
                <a:solidFill>
                  <a:prstClr val="white"/>
                </a:solidFill>
                <a:latin typeface="Arial Narrow" panose="020B0606020202030204" pitchFamily="34" charset="0"/>
              </a:rPr>
              <a:t>for 2020</a:t>
            </a:r>
          </a:p>
        </p:txBody>
      </p:sp>
      <p:sp>
        <p:nvSpPr>
          <p:cNvPr id="13" name="Rectangle 12">
            <a:extLst>
              <a:ext uri="{FF2B5EF4-FFF2-40B4-BE49-F238E27FC236}">
                <a16:creationId xmlns="" xmlns:a16="http://schemas.microsoft.com/office/drawing/2014/main" id="{03D43C23-BC8F-45FB-B9AB-1EFBDC950DB8}"/>
              </a:ext>
            </a:extLst>
          </p:cNvPr>
          <p:cNvSpPr/>
          <p:nvPr/>
        </p:nvSpPr>
        <p:spPr>
          <a:xfrm>
            <a:off x="827096" y="629374"/>
            <a:ext cx="5047943" cy="397311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9660" tIns="54834" rIns="109660" bIns="54834" rtlCol="0" anchor="ctr"/>
          <a:lstStyle/>
          <a:p>
            <a:pPr algn="ctr" defTabSz="1096620"/>
            <a:endParaRPr lang="en-US" sz="2200" dirty="0">
              <a:solidFill>
                <a:prstClr val="white"/>
              </a:solidFill>
            </a:endParaRPr>
          </a:p>
        </p:txBody>
      </p:sp>
    </p:spTree>
    <p:extLst>
      <p:ext uri="{BB962C8B-B14F-4D97-AF65-F5344CB8AC3E}">
        <p14:creationId xmlns:p14="http://schemas.microsoft.com/office/powerpoint/2010/main" val="409725298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3FFFF37-BE3C-476A-A280-D2298C4BA2A1}"/>
              </a:ext>
            </a:extLst>
          </p:cNvPr>
          <p:cNvSpPr>
            <a:spLocks noGrp="1"/>
          </p:cNvSpPr>
          <p:nvPr>
            <p:ph idx="1"/>
          </p:nvPr>
        </p:nvSpPr>
        <p:spPr>
          <a:xfrm>
            <a:off x="4293646" y="1270316"/>
            <a:ext cx="9644838" cy="5221606"/>
          </a:xfrm>
        </p:spPr>
        <p:txBody>
          <a:bodyPr/>
          <a:lstStyle/>
          <a:p>
            <a:pPr marL="757800" indent="-757800">
              <a:buClr>
                <a:srgbClr val="C00000"/>
              </a:buClr>
              <a:buFont typeface="Wingdings" panose="05000000000000000000" pitchFamily="2" charset="2"/>
              <a:buChar char="Ü"/>
            </a:pPr>
            <a:r>
              <a:rPr lang="en-US" sz="4800" dirty="0"/>
              <a:t>QBI for Small Business Owners</a:t>
            </a:r>
          </a:p>
          <a:p>
            <a:pPr marL="757800" indent="-757800">
              <a:lnSpc>
                <a:spcPct val="100000"/>
              </a:lnSpc>
              <a:spcBef>
                <a:spcPts val="2880"/>
              </a:spcBef>
              <a:buClr>
                <a:srgbClr val="C00000"/>
              </a:buClr>
              <a:buFont typeface="Wingdings" panose="05000000000000000000" pitchFamily="2" charset="2"/>
              <a:buChar char="Ü"/>
            </a:pPr>
            <a:r>
              <a:rPr lang="en-US" sz="4800" dirty="0"/>
              <a:t>Estate &amp; Succession Planning</a:t>
            </a:r>
          </a:p>
          <a:p>
            <a:pPr marL="757800" indent="-757800">
              <a:lnSpc>
                <a:spcPct val="100000"/>
              </a:lnSpc>
              <a:spcBef>
                <a:spcPts val="2880"/>
              </a:spcBef>
              <a:buClr>
                <a:srgbClr val="C00000"/>
              </a:buClr>
              <a:buFont typeface="Wingdings" panose="05000000000000000000" pitchFamily="2" charset="2"/>
              <a:buChar char="Ü"/>
            </a:pPr>
            <a:r>
              <a:rPr lang="en-US" sz="4800" dirty="0"/>
              <a:t>SECURE Act</a:t>
            </a:r>
          </a:p>
          <a:p>
            <a:pPr marL="757800" indent="-757800">
              <a:lnSpc>
                <a:spcPct val="100000"/>
              </a:lnSpc>
              <a:spcBef>
                <a:spcPts val="2880"/>
              </a:spcBef>
              <a:buClr>
                <a:srgbClr val="C00000"/>
              </a:buClr>
              <a:buFont typeface="Wingdings" panose="05000000000000000000" pitchFamily="2" charset="2"/>
              <a:buChar char="Ü"/>
            </a:pPr>
            <a:r>
              <a:rPr lang="en-US" sz="4800" dirty="0"/>
              <a:t>Save on Your 2019 Taxes</a:t>
            </a:r>
          </a:p>
        </p:txBody>
      </p:sp>
      <p:sp>
        <p:nvSpPr>
          <p:cNvPr id="4" name="Rectangle 3">
            <a:extLst>
              <a:ext uri="{FF2B5EF4-FFF2-40B4-BE49-F238E27FC236}">
                <a16:creationId xmlns="" xmlns:a16="http://schemas.microsoft.com/office/drawing/2014/main" id="{83A618D2-0D31-47F1-80A0-B592D07AD754}"/>
              </a:ext>
            </a:extLst>
          </p:cNvPr>
          <p:cNvSpPr/>
          <p:nvPr/>
        </p:nvSpPr>
        <p:spPr>
          <a:xfrm>
            <a:off x="390079" y="0"/>
            <a:ext cx="3359042" cy="77622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sp>
        <p:nvSpPr>
          <p:cNvPr id="5" name="TextBox 4">
            <a:extLst>
              <a:ext uri="{FF2B5EF4-FFF2-40B4-BE49-F238E27FC236}">
                <a16:creationId xmlns="" xmlns:a16="http://schemas.microsoft.com/office/drawing/2014/main" id="{5B960DAD-CAE6-4377-B7DA-C187C9645124}"/>
              </a:ext>
            </a:extLst>
          </p:cNvPr>
          <p:cNvSpPr txBox="1"/>
          <p:nvPr/>
        </p:nvSpPr>
        <p:spPr>
          <a:xfrm>
            <a:off x="819658" y="1500095"/>
            <a:ext cx="2702478" cy="2326790"/>
          </a:xfrm>
          <a:prstGeom prst="rect">
            <a:avLst/>
          </a:prstGeom>
          <a:noFill/>
        </p:spPr>
        <p:txBody>
          <a:bodyPr wrap="square" lIns="109669" tIns="54838" rIns="109669" bIns="54838" rtlCol="0">
            <a:spAutoFit/>
          </a:bodyPr>
          <a:lstStyle/>
          <a:p>
            <a:pPr defTabSz="1096708"/>
            <a:r>
              <a:rPr lang="en-US" sz="4800" cap="all" dirty="0">
                <a:solidFill>
                  <a:prstClr val="white"/>
                </a:solidFill>
                <a:latin typeface="Arial Narrow" panose="020B0606020202030204" pitchFamily="34" charset="0"/>
              </a:rPr>
              <a:t>Tax</a:t>
            </a:r>
          </a:p>
          <a:p>
            <a:pPr defTabSz="1096708"/>
            <a:r>
              <a:rPr lang="en-US" sz="4800" cap="all" dirty="0">
                <a:solidFill>
                  <a:prstClr val="white"/>
                </a:solidFill>
                <a:latin typeface="Arial Narrow" panose="020B0606020202030204" pitchFamily="34" charset="0"/>
              </a:rPr>
              <a:t>Insights</a:t>
            </a:r>
          </a:p>
          <a:p>
            <a:pPr defTabSz="1096708"/>
            <a:r>
              <a:rPr lang="en-US" sz="4800" cap="all" dirty="0">
                <a:solidFill>
                  <a:prstClr val="white"/>
                </a:solidFill>
                <a:latin typeface="Arial Narrow" panose="020B0606020202030204" pitchFamily="34" charset="0"/>
              </a:rPr>
              <a:t>for 2020</a:t>
            </a:r>
          </a:p>
        </p:txBody>
      </p:sp>
      <p:sp>
        <p:nvSpPr>
          <p:cNvPr id="6" name="Rectangle 5">
            <a:extLst>
              <a:ext uri="{FF2B5EF4-FFF2-40B4-BE49-F238E27FC236}">
                <a16:creationId xmlns="" xmlns:a16="http://schemas.microsoft.com/office/drawing/2014/main" id="{FC36A7F8-9D0A-4957-AB7D-81CEACD45940}"/>
              </a:ext>
            </a:extLst>
          </p:cNvPr>
          <p:cNvSpPr/>
          <p:nvPr/>
        </p:nvSpPr>
        <p:spPr>
          <a:xfrm>
            <a:off x="691924" y="1314041"/>
            <a:ext cx="2702478" cy="280077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pic>
        <p:nvPicPr>
          <p:cNvPr id="17" name="Picture 16">
            <a:extLst>
              <a:ext uri="{FF2B5EF4-FFF2-40B4-BE49-F238E27FC236}">
                <a16:creationId xmlns="" xmlns:a16="http://schemas.microsoft.com/office/drawing/2014/main" id="{850B9D44-0CE7-47F7-B883-F2051D072DE7}"/>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5593" b="10764"/>
          <a:stretch/>
        </p:blipFill>
        <p:spPr>
          <a:xfrm>
            <a:off x="-48290" y="4906039"/>
            <a:ext cx="4182896" cy="2352881"/>
          </a:xfrm>
          <a:prstGeom prst="rect">
            <a:avLst/>
          </a:prstGeom>
        </p:spPr>
      </p:pic>
    </p:spTree>
    <p:extLst>
      <p:ext uri="{BB962C8B-B14F-4D97-AF65-F5344CB8AC3E}">
        <p14:creationId xmlns:p14="http://schemas.microsoft.com/office/powerpoint/2010/main" val="855899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71735" y="1766871"/>
            <a:ext cx="10268586" cy="5783768"/>
          </a:xfrm>
        </p:spPr>
        <p:txBody>
          <a:bodyPr>
            <a:noAutofit/>
          </a:bodyPr>
          <a:lstStyle/>
          <a:p>
            <a:pPr marL="818723" indent="-818723" algn="l">
              <a:lnSpc>
                <a:spcPct val="100000"/>
              </a:lnSpc>
              <a:spcBef>
                <a:spcPts val="2160"/>
              </a:spcBef>
              <a:buClr>
                <a:srgbClr val="C00000"/>
              </a:buClr>
              <a:buFont typeface="Calibri" panose="020F0502020204030204" pitchFamily="34" charset="0"/>
              <a:buChar char="❶"/>
            </a:pPr>
            <a:r>
              <a:rPr lang="en-US" sz="3600" dirty="0"/>
              <a:t>This provision benefits owners of “pass-through” entities.</a:t>
            </a:r>
          </a:p>
          <a:p>
            <a:pPr marL="818723" indent="-818723" algn="l">
              <a:lnSpc>
                <a:spcPct val="100000"/>
              </a:lnSpc>
              <a:spcBef>
                <a:spcPts val="2160"/>
              </a:spcBef>
              <a:buClr>
                <a:srgbClr val="C00000"/>
              </a:buClr>
              <a:buFont typeface="Calibri" panose="020F0502020204030204" pitchFamily="34" charset="0"/>
              <a:buChar char="❷"/>
            </a:pPr>
            <a:r>
              <a:rPr lang="en-US" sz="3600" dirty="0"/>
              <a:t>Shelters taxable income </a:t>
            </a:r>
            <a:r>
              <a:rPr lang="en-US" sz="3800" dirty="0"/>
              <a:t>that would otherwise be taxed as ordinary income, which is subject to the highest individual tax rates. Applies for tax years from 2018 through 2026.</a:t>
            </a:r>
            <a:endParaRPr lang="en-US" sz="3600" dirty="0"/>
          </a:p>
          <a:p>
            <a:pPr marL="818723" indent="-818723" algn="l">
              <a:lnSpc>
                <a:spcPct val="100000"/>
              </a:lnSpc>
              <a:spcBef>
                <a:spcPts val="2160"/>
              </a:spcBef>
              <a:buClr>
                <a:srgbClr val="C00000"/>
              </a:buClr>
              <a:buFont typeface="Calibri" panose="020F0502020204030204" pitchFamily="34" charset="0"/>
              <a:buChar char="❸"/>
            </a:pPr>
            <a:r>
              <a:rPr lang="en-US" sz="3600" dirty="0"/>
              <a:t>The bigger the benefit, the more complicated</a:t>
            </a:r>
            <a:br>
              <a:rPr lang="en-US" sz="3600" dirty="0"/>
            </a:br>
            <a:r>
              <a:rPr lang="en-US" sz="3600" dirty="0"/>
              <a:t>the rules.</a:t>
            </a:r>
          </a:p>
        </p:txBody>
      </p:sp>
      <p:pic>
        <p:nvPicPr>
          <p:cNvPr id="5" name="Picture 4">
            <a:extLst>
              <a:ext uri="{FF2B5EF4-FFF2-40B4-BE49-F238E27FC236}">
                <a16:creationId xmlns="" xmlns:a16="http://schemas.microsoft.com/office/drawing/2014/main" id="{E27B999F-9D1E-47D0-B0A4-210E64C20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9058" y="7457339"/>
            <a:ext cx="2785272" cy="495808"/>
          </a:xfrm>
          <a:prstGeom prst="rect">
            <a:avLst/>
          </a:prstGeom>
        </p:spPr>
      </p:pic>
      <p:sp>
        <p:nvSpPr>
          <p:cNvPr id="6" name="Rectangle 5">
            <a:extLst>
              <a:ext uri="{FF2B5EF4-FFF2-40B4-BE49-F238E27FC236}">
                <a16:creationId xmlns="" xmlns:a16="http://schemas.microsoft.com/office/drawing/2014/main" id="{13B9F92A-8078-41AE-B132-681B783DD8D9}"/>
              </a:ext>
            </a:extLst>
          </p:cNvPr>
          <p:cNvSpPr/>
          <p:nvPr/>
        </p:nvSpPr>
        <p:spPr>
          <a:xfrm>
            <a:off x="0" y="8168409"/>
            <a:ext cx="14630400" cy="1430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pic>
        <p:nvPicPr>
          <p:cNvPr id="11" name="Picture 10">
            <a:extLst>
              <a:ext uri="{FF2B5EF4-FFF2-40B4-BE49-F238E27FC236}">
                <a16:creationId xmlns="" xmlns:a16="http://schemas.microsoft.com/office/drawing/2014/main" id="{8C27E6DE-C8D9-4860-98E3-7124AFE65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134" y="1766887"/>
            <a:ext cx="722796" cy="567143"/>
          </a:xfrm>
          <a:prstGeom prst="rect">
            <a:avLst/>
          </a:prstGeom>
        </p:spPr>
      </p:pic>
      <p:grpSp>
        <p:nvGrpSpPr>
          <p:cNvPr id="15" name="Group 14">
            <a:extLst>
              <a:ext uri="{FF2B5EF4-FFF2-40B4-BE49-F238E27FC236}">
                <a16:creationId xmlns="" xmlns:a16="http://schemas.microsoft.com/office/drawing/2014/main" id="{A9C8BC16-1DF5-4A29-A83F-058E6786FACC}"/>
              </a:ext>
            </a:extLst>
          </p:cNvPr>
          <p:cNvGrpSpPr/>
          <p:nvPr/>
        </p:nvGrpSpPr>
        <p:grpSpPr>
          <a:xfrm>
            <a:off x="-48290" y="0"/>
            <a:ext cx="4182896" cy="7762240"/>
            <a:chOff x="-40242" y="0"/>
            <a:chExt cx="3485747" cy="6468533"/>
          </a:xfrm>
        </p:grpSpPr>
        <p:sp>
          <p:nvSpPr>
            <p:cNvPr id="8" name="Rectangle 7">
              <a:extLst>
                <a:ext uri="{FF2B5EF4-FFF2-40B4-BE49-F238E27FC236}">
                  <a16:creationId xmlns="" xmlns:a16="http://schemas.microsoft.com/office/drawing/2014/main" id="{D9E0192F-C86D-49C2-AF5E-C9375380E5C7}"/>
                </a:ext>
              </a:extLst>
            </p:cNvPr>
            <p:cNvSpPr/>
            <p:nvPr/>
          </p:nvSpPr>
          <p:spPr>
            <a:xfrm>
              <a:off x="325066" y="0"/>
              <a:ext cx="2799202" cy="64685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sp>
          <p:nvSpPr>
            <p:cNvPr id="7" name="TextBox 6">
              <a:extLst>
                <a:ext uri="{FF2B5EF4-FFF2-40B4-BE49-F238E27FC236}">
                  <a16:creationId xmlns="" xmlns:a16="http://schemas.microsoft.com/office/drawing/2014/main" id="{62215569-CE14-422E-ADB8-9FD81ACC406A}"/>
                </a:ext>
              </a:extLst>
            </p:cNvPr>
            <p:cNvSpPr txBox="1"/>
            <p:nvPr/>
          </p:nvSpPr>
          <p:spPr>
            <a:xfrm>
              <a:off x="584420" y="436873"/>
              <a:ext cx="2214391" cy="3313017"/>
            </a:xfrm>
            <a:prstGeom prst="rect">
              <a:avLst/>
            </a:prstGeom>
            <a:noFill/>
          </p:spPr>
          <p:txBody>
            <a:bodyPr wrap="square" rtlCol="0" anchor="ctr" anchorCtr="0">
              <a:noAutofit/>
            </a:bodyPr>
            <a:lstStyle/>
            <a:p>
              <a:pPr algn="ctr" defTabSz="1096708"/>
              <a:r>
                <a:rPr lang="en-US" sz="4800" b="1" dirty="0">
                  <a:solidFill>
                    <a:prstClr val="white"/>
                  </a:solidFill>
                  <a:latin typeface="Arial Narrow" panose="020B0606020202030204" pitchFamily="34" charset="0"/>
                </a:rPr>
                <a:t>20%</a:t>
              </a:r>
            </a:p>
            <a:p>
              <a:pPr algn="ctr" defTabSz="1096708"/>
              <a:r>
                <a:rPr lang="en-US" sz="4800" dirty="0">
                  <a:solidFill>
                    <a:prstClr val="white"/>
                  </a:solidFill>
                  <a:latin typeface="Arial Narrow" panose="020B0606020202030204" pitchFamily="34" charset="0"/>
                </a:rPr>
                <a:t>Qualified Business Income Deduction</a:t>
              </a:r>
            </a:p>
          </p:txBody>
        </p:sp>
        <p:sp>
          <p:nvSpPr>
            <p:cNvPr id="12" name="Rectangle 11">
              <a:extLst>
                <a:ext uri="{FF2B5EF4-FFF2-40B4-BE49-F238E27FC236}">
                  <a16:creationId xmlns="" xmlns:a16="http://schemas.microsoft.com/office/drawing/2014/main" id="{F0786728-008B-49D8-A92A-8EC9BF988D54}"/>
                </a:ext>
              </a:extLst>
            </p:cNvPr>
            <p:cNvSpPr/>
            <p:nvPr/>
          </p:nvSpPr>
          <p:spPr>
            <a:xfrm>
              <a:off x="517791" y="436873"/>
              <a:ext cx="2390661" cy="34022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pic>
          <p:nvPicPr>
            <p:cNvPr id="14" name="Picture 13">
              <a:extLst>
                <a:ext uri="{FF2B5EF4-FFF2-40B4-BE49-F238E27FC236}">
                  <a16:creationId xmlns="" xmlns:a16="http://schemas.microsoft.com/office/drawing/2014/main" id="{75DB0E1F-33E6-41D0-AD9A-8288D30331C6}"/>
                </a:ext>
              </a:extLst>
            </p:cNvPr>
            <p:cNvPicPr>
              <a:picLocks noChangeAspect="1"/>
            </p:cNvPicPr>
            <p:nvPr/>
          </p:nvPicPr>
          <p:blipFill rotWithShape="1">
            <a:blip r:embed="rId5" cstate="print">
              <a:alphaModFix amt="50000"/>
              <a:extLst>
                <a:ext uri="{28A0092B-C50C-407E-A947-70E740481C1C}">
                  <a14:useLocalDpi xmlns:a14="http://schemas.microsoft.com/office/drawing/2010/main" val="0"/>
                </a:ext>
              </a:extLst>
            </a:blip>
            <a:srcRect t="5593" b="10764"/>
            <a:stretch/>
          </p:blipFill>
          <p:spPr>
            <a:xfrm>
              <a:off x="-40242" y="4088364"/>
              <a:ext cx="3485747" cy="1960734"/>
            </a:xfrm>
            <a:prstGeom prst="rect">
              <a:avLst/>
            </a:prstGeom>
          </p:spPr>
        </p:pic>
      </p:grpSp>
      <p:sp>
        <p:nvSpPr>
          <p:cNvPr id="17" name="TextBox 16">
            <a:extLst>
              <a:ext uri="{FF2B5EF4-FFF2-40B4-BE49-F238E27FC236}">
                <a16:creationId xmlns="" xmlns:a16="http://schemas.microsoft.com/office/drawing/2014/main" id="{4A4CF906-15D1-4CAF-BF69-E03CA6357133}"/>
              </a:ext>
            </a:extLst>
          </p:cNvPr>
          <p:cNvSpPr txBox="1"/>
          <p:nvPr/>
        </p:nvSpPr>
        <p:spPr>
          <a:xfrm>
            <a:off x="3980408" y="547268"/>
            <a:ext cx="9041423" cy="857093"/>
          </a:xfrm>
          <a:prstGeom prst="rect">
            <a:avLst/>
          </a:prstGeom>
          <a:noFill/>
        </p:spPr>
        <p:txBody>
          <a:bodyPr wrap="square" lIns="109669" tIns="54838" rIns="109669" bIns="54838" rtlCol="0">
            <a:noAutofit/>
          </a:bodyPr>
          <a:lstStyle/>
          <a:p>
            <a:pPr defTabSz="1096708"/>
            <a:r>
              <a:rPr lang="en-US" sz="4800" dirty="0">
                <a:solidFill>
                  <a:srgbClr val="C00000"/>
                </a:solidFill>
                <a:latin typeface="Arial Narrow" panose="020B0606020202030204" pitchFamily="34" charset="0"/>
              </a:rPr>
              <a:t>Three Concepts to Understand</a:t>
            </a:r>
          </a:p>
        </p:txBody>
      </p:sp>
    </p:spTree>
    <p:extLst>
      <p:ext uri="{BB962C8B-B14F-4D97-AF65-F5344CB8AC3E}">
        <p14:creationId xmlns:p14="http://schemas.microsoft.com/office/powerpoint/2010/main" val="250236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0393" y="1894304"/>
            <a:ext cx="10028659" cy="5016821"/>
          </a:xfrm>
        </p:spPr>
        <p:txBody>
          <a:bodyPr>
            <a:noAutofit/>
          </a:bodyPr>
          <a:lstStyle/>
          <a:p>
            <a:pPr marL="1104314" lvl="1" indent="-555955">
              <a:lnSpc>
                <a:spcPct val="100000"/>
              </a:lnSpc>
              <a:spcBef>
                <a:spcPts val="2160"/>
              </a:spcBef>
              <a:buBlip>
                <a:blip r:embed="rId3"/>
              </a:buBlip>
            </a:pPr>
            <a:r>
              <a:rPr lang="en-US" sz="3600" dirty="0"/>
              <a:t>Sole proprietors</a:t>
            </a:r>
          </a:p>
          <a:p>
            <a:pPr marL="1104314" lvl="1" indent="-555955">
              <a:lnSpc>
                <a:spcPct val="100000"/>
              </a:lnSpc>
              <a:spcBef>
                <a:spcPts val="2160"/>
              </a:spcBef>
              <a:buBlip>
                <a:blip r:embed="rId3"/>
              </a:buBlip>
            </a:pPr>
            <a:r>
              <a:rPr lang="en-US" sz="3600" dirty="0"/>
              <a:t>Partnership</a:t>
            </a:r>
          </a:p>
          <a:p>
            <a:pPr marL="1104314" lvl="1" indent="-555955">
              <a:lnSpc>
                <a:spcPct val="100000"/>
              </a:lnSpc>
              <a:spcBef>
                <a:spcPts val="2160"/>
              </a:spcBef>
              <a:buBlip>
                <a:blip r:embed="rId3"/>
              </a:buBlip>
            </a:pPr>
            <a:r>
              <a:rPr lang="en-US" sz="3600" dirty="0"/>
              <a:t>S corporations </a:t>
            </a:r>
          </a:p>
          <a:p>
            <a:pPr marL="1104314" lvl="1" indent="-555955">
              <a:lnSpc>
                <a:spcPct val="100000"/>
              </a:lnSpc>
              <a:spcBef>
                <a:spcPts val="2160"/>
              </a:spcBef>
              <a:buBlip>
                <a:blip r:embed="rId3"/>
              </a:buBlip>
            </a:pPr>
            <a:r>
              <a:rPr lang="en-US" sz="3600" dirty="0"/>
              <a:t>Estates &amp; Trusts</a:t>
            </a:r>
          </a:p>
          <a:p>
            <a:pPr marL="1104314" lvl="1" indent="-555955">
              <a:lnSpc>
                <a:spcPct val="100000"/>
              </a:lnSpc>
              <a:spcBef>
                <a:spcPts val="2160"/>
              </a:spcBef>
              <a:buBlip>
                <a:blip r:embed="rId3"/>
              </a:buBlip>
            </a:pPr>
            <a:r>
              <a:rPr lang="en-US" sz="3600" dirty="0"/>
              <a:t>All Taxpayers EXCEPT C-Corporations</a:t>
            </a:r>
          </a:p>
        </p:txBody>
      </p:sp>
      <p:pic>
        <p:nvPicPr>
          <p:cNvPr id="6" name="Picture 5">
            <a:extLst>
              <a:ext uri="{FF2B5EF4-FFF2-40B4-BE49-F238E27FC236}">
                <a16:creationId xmlns="" xmlns:a16="http://schemas.microsoft.com/office/drawing/2014/main" id="{82A196B6-BD67-473E-9C57-01E5AF19C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880" y="2032466"/>
            <a:ext cx="3264631" cy="2082334"/>
          </a:xfrm>
          <a:prstGeom prst="rect">
            <a:avLst/>
          </a:prstGeom>
        </p:spPr>
      </p:pic>
      <p:grpSp>
        <p:nvGrpSpPr>
          <p:cNvPr id="14" name="Group 13">
            <a:extLst>
              <a:ext uri="{FF2B5EF4-FFF2-40B4-BE49-F238E27FC236}">
                <a16:creationId xmlns="" xmlns:a16="http://schemas.microsoft.com/office/drawing/2014/main" id="{427D360C-A4C4-43AD-B795-2E397997F209}"/>
              </a:ext>
            </a:extLst>
          </p:cNvPr>
          <p:cNvGrpSpPr/>
          <p:nvPr/>
        </p:nvGrpSpPr>
        <p:grpSpPr>
          <a:xfrm>
            <a:off x="-48290" y="0"/>
            <a:ext cx="4182896" cy="7762240"/>
            <a:chOff x="-40242" y="0"/>
            <a:chExt cx="3485747" cy="6468533"/>
          </a:xfrm>
        </p:grpSpPr>
        <p:sp>
          <p:nvSpPr>
            <p:cNvPr id="15" name="Rectangle 14">
              <a:extLst>
                <a:ext uri="{FF2B5EF4-FFF2-40B4-BE49-F238E27FC236}">
                  <a16:creationId xmlns="" xmlns:a16="http://schemas.microsoft.com/office/drawing/2014/main" id="{8366F713-DDFF-4176-8085-E4CC9C205CE9}"/>
                </a:ext>
              </a:extLst>
            </p:cNvPr>
            <p:cNvSpPr/>
            <p:nvPr/>
          </p:nvSpPr>
          <p:spPr>
            <a:xfrm>
              <a:off x="325066" y="0"/>
              <a:ext cx="2799202" cy="64685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sp>
          <p:nvSpPr>
            <p:cNvPr id="16" name="TextBox 15">
              <a:extLst>
                <a:ext uri="{FF2B5EF4-FFF2-40B4-BE49-F238E27FC236}">
                  <a16:creationId xmlns="" xmlns:a16="http://schemas.microsoft.com/office/drawing/2014/main" id="{95E1AA1F-8856-4870-A45C-790031ADACA2}"/>
                </a:ext>
              </a:extLst>
            </p:cNvPr>
            <p:cNvSpPr txBox="1"/>
            <p:nvPr/>
          </p:nvSpPr>
          <p:spPr>
            <a:xfrm>
              <a:off x="584420" y="436873"/>
              <a:ext cx="2214391" cy="3313017"/>
            </a:xfrm>
            <a:prstGeom prst="rect">
              <a:avLst/>
            </a:prstGeom>
            <a:noFill/>
          </p:spPr>
          <p:txBody>
            <a:bodyPr wrap="square" rtlCol="0" anchor="ctr" anchorCtr="0">
              <a:noAutofit/>
            </a:bodyPr>
            <a:lstStyle/>
            <a:p>
              <a:pPr algn="ctr" defTabSz="1096708"/>
              <a:r>
                <a:rPr lang="en-US" sz="4800" dirty="0">
                  <a:solidFill>
                    <a:prstClr val="white"/>
                  </a:solidFill>
                  <a:latin typeface="Arial Narrow" panose="020B0606020202030204" pitchFamily="34" charset="0"/>
                </a:rPr>
                <a:t>20%</a:t>
              </a:r>
            </a:p>
            <a:p>
              <a:pPr algn="ctr" defTabSz="1096708"/>
              <a:r>
                <a:rPr lang="en-US" sz="4800" dirty="0">
                  <a:solidFill>
                    <a:prstClr val="white"/>
                  </a:solidFill>
                  <a:latin typeface="Arial Narrow" panose="020B0606020202030204" pitchFamily="34" charset="0"/>
                </a:rPr>
                <a:t>Qualified Business Income Deduction</a:t>
              </a:r>
            </a:p>
          </p:txBody>
        </p:sp>
        <p:sp>
          <p:nvSpPr>
            <p:cNvPr id="17" name="Rectangle 16">
              <a:extLst>
                <a:ext uri="{FF2B5EF4-FFF2-40B4-BE49-F238E27FC236}">
                  <a16:creationId xmlns="" xmlns:a16="http://schemas.microsoft.com/office/drawing/2014/main" id="{9B30E9A1-5431-43BE-A5CD-D730A8C07AD0}"/>
                </a:ext>
              </a:extLst>
            </p:cNvPr>
            <p:cNvSpPr/>
            <p:nvPr/>
          </p:nvSpPr>
          <p:spPr>
            <a:xfrm>
              <a:off x="517791" y="436873"/>
              <a:ext cx="2390661" cy="34022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pic>
          <p:nvPicPr>
            <p:cNvPr id="18" name="Picture 17">
              <a:extLst>
                <a:ext uri="{FF2B5EF4-FFF2-40B4-BE49-F238E27FC236}">
                  <a16:creationId xmlns="" xmlns:a16="http://schemas.microsoft.com/office/drawing/2014/main" id="{9278F963-00F1-4E62-8B7E-D50577672552}"/>
                </a:ext>
              </a:extLst>
            </p:cNvPr>
            <p:cNvPicPr>
              <a:picLocks noChangeAspect="1"/>
            </p:cNvPicPr>
            <p:nvPr/>
          </p:nvPicPr>
          <p:blipFill rotWithShape="1">
            <a:blip r:embed="rId5" cstate="print">
              <a:alphaModFix amt="50000"/>
              <a:extLst>
                <a:ext uri="{28A0092B-C50C-407E-A947-70E740481C1C}">
                  <a14:useLocalDpi xmlns:a14="http://schemas.microsoft.com/office/drawing/2010/main" val="0"/>
                </a:ext>
              </a:extLst>
            </a:blip>
            <a:srcRect t="5593" b="10764"/>
            <a:stretch/>
          </p:blipFill>
          <p:spPr>
            <a:xfrm>
              <a:off x="-40242" y="4088364"/>
              <a:ext cx="3485747" cy="1960734"/>
            </a:xfrm>
            <a:prstGeom prst="rect">
              <a:avLst/>
            </a:prstGeom>
          </p:spPr>
        </p:pic>
      </p:grpSp>
      <p:sp>
        <p:nvSpPr>
          <p:cNvPr id="19" name="TextBox 18">
            <a:extLst>
              <a:ext uri="{FF2B5EF4-FFF2-40B4-BE49-F238E27FC236}">
                <a16:creationId xmlns="" xmlns:a16="http://schemas.microsoft.com/office/drawing/2014/main" id="{0E6991D8-4C5C-4206-8FA8-B9534BD2CD3A}"/>
              </a:ext>
            </a:extLst>
          </p:cNvPr>
          <p:cNvSpPr txBox="1"/>
          <p:nvPr/>
        </p:nvSpPr>
        <p:spPr>
          <a:xfrm>
            <a:off x="3980408" y="547268"/>
            <a:ext cx="9041423" cy="857093"/>
          </a:xfrm>
          <a:prstGeom prst="rect">
            <a:avLst/>
          </a:prstGeom>
          <a:noFill/>
        </p:spPr>
        <p:txBody>
          <a:bodyPr wrap="square" lIns="109669" tIns="54838" rIns="109669" bIns="54838" rtlCol="0">
            <a:noAutofit/>
          </a:bodyPr>
          <a:lstStyle/>
          <a:p>
            <a:pPr defTabSz="1096708"/>
            <a:r>
              <a:rPr lang="en-US" sz="4800" dirty="0">
                <a:solidFill>
                  <a:srgbClr val="C00000"/>
                </a:solidFill>
                <a:latin typeface="Arial Narrow" panose="020B0606020202030204" pitchFamily="34" charset="0"/>
              </a:rPr>
              <a:t>Who Qualifies?</a:t>
            </a:r>
          </a:p>
        </p:txBody>
      </p:sp>
    </p:spTree>
    <p:extLst>
      <p:ext uri="{BB962C8B-B14F-4D97-AF65-F5344CB8AC3E}">
        <p14:creationId xmlns:p14="http://schemas.microsoft.com/office/powerpoint/2010/main" val="419398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7272" y="1289601"/>
            <a:ext cx="14630400" cy="495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5900" b="1" i="1" dirty="0">
                <a:solidFill>
                  <a:srgbClr val="004B70"/>
                </a:solidFill>
                <a:latin typeface="Arial Black" pitchFamily="34" charset="0"/>
              </a:rPr>
              <a:t>Thank You for Leading the Nazareth Chamber Merger </a:t>
            </a:r>
          </a:p>
          <a:p>
            <a:pPr algn="ctr" eaLnBrk="1" hangingPunct="1">
              <a:spcBef>
                <a:spcPts val="1200"/>
              </a:spcBef>
            </a:pPr>
            <a:r>
              <a:rPr lang="en-US" sz="5900" b="1" i="1" dirty="0">
                <a:solidFill>
                  <a:srgbClr val="004B70"/>
                </a:solidFill>
                <a:latin typeface="Arial Black" pitchFamily="34" charset="0"/>
              </a:rPr>
              <a:t> </a:t>
            </a:r>
            <a:r>
              <a:rPr lang="en-US" sz="9600" b="1" dirty="0">
                <a:solidFill>
                  <a:srgbClr val="004B70"/>
                </a:solidFill>
                <a:latin typeface="Arial Black" pitchFamily="34" charset="0"/>
              </a:rPr>
              <a:t>Bill Skinner</a:t>
            </a:r>
          </a:p>
          <a:p>
            <a:pPr algn="ctr" eaLnBrk="1" hangingPunct="1">
              <a:spcBef>
                <a:spcPct val="50000"/>
              </a:spcBef>
            </a:pPr>
            <a:endParaRPr lang="en-US" sz="5900" i="1" dirty="0">
              <a:solidFill>
                <a:srgbClr val="004B70"/>
              </a:solidFill>
              <a:latin typeface="Arial Black" pitchFamily="34" charset="0"/>
            </a:endParaRPr>
          </a:p>
        </p:txBody>
      </p:sp>
      <p:pic>
        <p:nvPicPr>
          <p:cNvPr id="8" name="Picture 7" descr="chamber-2color"/>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24000" y="4953000"/>
            <a:ext cx="528391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72" y="4676198"/>
            <a:ext cx="5546022" cy="1724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4464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7491" y="1643855"/>
            <a:ext cx="9917129" cy="6246275"/>
          </a:xfrm>
        </p:spPr>
        <p:txBody>
          <a:bodyPr>
            <a:noAutofit/>
          </a:bodyPr>
          <a:lstStyle/>
          <a:p>
            <a:pPr marL="555955" indent="-555955">
              <a:buBlip>
                <a:blip r:embed="rId3"/>
              </a:buBlip>
            </a:pPr>
            <a:r>
              <a:rPr lang="en-US" sz="4100" b="1" dirty="0"/>
              <a:t>Service businesses</a:t>
            </a:r>
            <a:br>
              <a:rPr lang="en-US" sz="4100" b="1" dirty="0"/>
            </a:br>
            <a:r>
              <a:rPr lang="en-US" sz="4100" b="1" dirty="0"/>
              <a:t> </a:t>
            </a:r>
            <a:r>
              <a:rPr lang="en-US" dirty="0"/>
              <a:t>(Except engineering and architectural </a:t>
            </a:r>
            <a:r>
              <a:rPr lang="en-US"/>
              <a:t>firms)</a:t>
            </a:r>
            <a:endParaRPr lang="en-US" dirty="0"/>
          </a:p>
          <a:p>
            <a:pPr marL="555955" indent="-555955">
              <a:buBlip>
                <a:blip r:embed="rId3"/>
              </a:buBlip>
            </a:pPr>
            <a:r>
              <a:rPr lang="en-US" sz="4100" dirty="0"/>
              <a:t>Doctors</a:t>
            </a:r>
          </a:p>
          <a:p>
            <a:pPr marL="555955" indent="-555955">
              <a:buBlip>
                <a:blip r:embed="rId3"/>
              </a:buBlip>
            </a:pPr>
            <a:r>
              <a:rPr lang="en-US" sz="4100" dirty="0"/>
              <a:t>Lawyers </a:t>
            </a:r>
          </a:p>
          <a:p>
            <a:pPr marL="555955" indent="-555955">
              <a:buBlip>
                <a:blip r:embed="rId3"/>
              </a:buBlip>
            </a:pPr>
            <a:r>
              <a:rPr lang="en-US" sz="4100" dirty="0"/>
              <a:t>Accountants</a:t>
            </a:r>
          </a:p>
          <a:p>
            <a:pPr marL="555955" indent="-555955">
              <a:buBlip>
                <a:blip r:embed="rId3"/>
              </a:buBlip>
            </a:pPr>
            <a:r>
              <a:rPr lang="en-US" sz="4100" dirty="0"/>
              <a:t>Performing Arts</a:t>
            </a:r>
          </a:p>
          <a:p>
            <a:pPr marL="555955" indent="-555955">
              <a:buBlip>
                <a:blip r:embed="rId3"/>
              </a:buBlip>
            </a:pPr>
            <a:r>
              <a:rPr lang="en-US" sz="4100" dirty="0"/>
              <a:t>Athletes </a:t>
            </a:r>
          </a:p>
          <a:p>
            <a:pPr marL="555955" indent="-555955">
              <a:buBlip>
                <a:blip r:embed="rId3"/>
              </a:buBlip>
            </a:pPr>
            <a:r>
              <a:rPr lang="en-US" sz="4100" dirty="0"/>
              <a:t>Financial &amp; Brokerage Services</a:t>
            </a:r>
          </a:p>
          <a:p>
            <a:pPr marL="0" indent="0">
              <a:buNone/>
            </a:pPr>
            <a:endParaRPr lang="en-US" sz="4300" dirty="0"/>
          </a:p>
          <a:p>
            <a:pPr marL="555955" indent="-555955">
              <a:buBlip>
                <a:blip r:embed="rId3"/>
              </a:buBlip>
            </a:pPr>
            <a:endParaRPr lang="en-US" sz="4300" dirty="0"/>
          </a:p>
          <a:p>
            <a:pPr marL="0" indent="0">
              <a:buNone/>
            </a:pPr>
            <a:endParaRPr lang="en-US" sz="4300" dirty="0"/>
          </a:p>
        </p:txBody>
      </p:sp>
      <p:pic>
        <p:nvPicPr>
          <p:cNvPr id="11" name="Picture 10" descr="A picture containing drawing, necklace&#10;&#10;Description automatically generated">
            <a:extLst>
              <a:ext uri="{FF2B5EF4-FFF2-40B4-BE49-F238E27FC236}">
                <a16:creationId xmlns="" xmlns:a16="http://schemas.microsoft.com/office/drawing/2014/main" id="{54D2A9AB-8DE2-496E-B6EC-D6FB4F111118}"/>
              </a:ext>
            </a:extLst>
          </p:cNvPr>
          <p:cNvPicPr>
            <a:picLocks noChangeAspect="1"/>
          </p:cNvPicPr>
          <p:nvPr/>
        </p:nvPicPr>
        <p:blipFill rotWithShape="1">
          <a:blip r:embed="rId4">
            <a:alphaModFix amt="29000"/>
            <a:extLst>
              <a:ext uri="{28A0092B-C50C-407E-A947-70E740481C1C}">
                <a14:useLocalDpi xmlns:a14="http://schemas.microsoft.com/office/drawing/2010/main" val="0"/>
              </a:ext>
            </a:extLst>
          </a:blip>
          <a:srcRect l="12668"/>
          <a:stretch/>
        </p:blipFill>
        <p:spPr>
          <a:xfrm>
            <a:off x="918058" y="5856362"/>
            <a:ext cx="2303084" cy="1820388"/>
          </a:xfrm>
          <a:prstGeom prst="rect">
            <a:avLst/>
          </a:prstGeom>
        </p:spPr>
      </p:pic>
      <p:grpSp>
        <p:nvGrpSpPr>
          <p:cNvPr id="12" name="Group 11">
            <a:extLst>
              <a:ext uri="{FF2B5EF4-FFF2-40B4-BE49-F238E27FC236}">
                <a16:creationId xmlns="" xmlns:a16="http://schemas.microsoft.com/office/drawing/2014/main" id="{C41FE2CC-B581-4249-BDB6-581E1BFB600D}"/>
              </a:ext>
            </a:extLst>
          </p:cNvPr>
          <p:cNvGrpSpPr/>
          <p:nvPr/>
        </p:nvGrpSpPr>
        <p:grpSpPr>
          <a:xfrm>
            <a:off x="-48290" y="0"/>
            <a:ext cx="4182896" cy="7762240"/>
            <a:chOff x="-40242" y="0"/>
            <a:chExt cx="3485747" cy="6468533"/>
          </a:xfrm>
        </p:grpSpPr>
        <p:sp>
          <p:nvSpPr>
            <p:cNvPr id="13" name="Rectangle 12">
              <a:extLst>
                <a:ext uri="{FF2B5EF4-FFF2-40B4-BE49-F238E27FC236}">
                  <a16:creationId xmlns="" xmlns:a16="http://schemas.microsoft.com/office/drawing/2014/main" id="{61A27011-3DC2-4AD3-9272-AF529CCA9686}"/>
                </a:ext>
              </a:extLst>
            </p:cNvPr>
            <p:cNvSpPr/>
            <p:nvPr/>
          </p:nvSpPr>
          <p:spPr>
            <a:xfrm>
              <a:off x="325066" y="0"/>
              <a:ext cx="2799202" cy="64685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sp>
          <p:nvSpPr>
            <p:cNvPr id="14" name="TextBox 13">
              <a:extLst>
                <a:ext uri="{FF2B5EF4-FFF2-40B4-BE49-F238E27FC236}">
                  <a16:creationId xmlns="" xmlns:a16="http://schemas.microsoft.com/office/drawing/2014/main" id="{62FE31F4-3240-4032-AF56-AB1128C17513}"/>
                </a:ext>
              </a:extLst>
            </p:cNvPr>
            <p:cNvSpPr txBox="1"/>
            <p:nvPr/>
          </p:nvSpPr>
          <p:spPr>
            <a:xfrm>
              <a:off x="584420" y="436873"/>
              <a:ext cx="2214391" cy="3313017"/>
            </a:xfrm>
            <a:prstGeom prst="rect">
              <a:avLst/>
            </a:prstGeom>
            <a:noFill/>
          </p:spPr>
          <p:txBody>
            <a:bodyPr wrap="square" rtlCol="0" anchor="ctr" anchorCtr="0">
              <a:noAutofit/>
            </a:bodyPr>
            <a:lstStyle/>
            <a:p>
              <a:pPr algn="ctr" defTabSz="1096708"/>
              <a:r>
                <a:rPr lang="en-US" sz="4800" dirty="0">
                  <a:solidFill>
                    <a:prstClr val="white"/>
                  </a:solidFill>
                  <a:latin typeface="Arial Narrow" panose="020B0606020202030204" pitchFamily="34" charset="0"/>
                </a:rPr>
                <a:t>20%</a:t>
              </a:r>
            </a:p>
            <a:p>
              <a:pPr algn="ctr" defTabSz="1096708"/>
              <a:r>
                <a:rPr lang="en-US" sz="4800" dirty="0">
                  <a:solidFill>
                    <a:prstClr val="white"/>
                  </a:solidFill>
                  <a:latin typeface="Arial Narrow" panose="020B0606020202030204" pitchFamily="34" charset="0"/>
                </a:rPr>
                <a:t>Qualified Business Income Deduction</a:t>
              </a:r>
            </a:p>
          </p:txBody>
        </p:sp>
        <p:sp>
          <p:nvSpPr>
            <p:cNvPr id="15" name="Rectangle 14">
              <a:extLst>
                <a:ext uri="{FF2B5EF4-FFF2-40B4-BE49-F238E27FC236}">
                  <a16:creationId xmlns="" xmlns:a16="http://schemas.microsoft.com/office/drawing/2014/main" id="{BC6A58BA-15F7-4BCC-A8D5-AE6F620A0205}"/>
                </a:ext>
              </a:extLst>
            </p:cNvPr>
            <p:cNvSpPr/>
            <p:nvPr/>
          </p:nvSpPr>
          <p:spPr>
            <a:xfrm>
              <a:off x="517791" y="436873"/>
              <a:ext cx="2390661" cy="34022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pic>
          <p:nvPicPr>
            <p:cNvPr id="16" name="Picture 15">
              <a:extLst>
                <a:ext uri="{FF2B5EF4-FFF2-40B4-BE49-F238E27FC236}">
                  <a16:creationId xmlns="" xmlns:a16="http://schemas.microsoft.com/office/drawing/2014/main" id="{CBEBA9B8-5A5D-4711-A4E2-8D8FA27EDB1D}"/>
                </a:ext>
              </a:extLst>
            </p:cNvPr>
            <p:cNvPicPr>
              <a:picLocks noChangeAspect="1"/>
            </p:cNvPicPr>
            <p:nvPr/>
          </p:nvPicPr>
          <p:blipFill rotWithShape="1">
            <a:blip r:embed="rId5" cstate="print">
              <a:alphaModFix amt="50000"/>
              <a:extLst>
                <a:ext uri="{28A0092B-C50C-407E-A947-70E740481C1C}">
                  <a14:useLocalDpi xmlns:a14="http://schemas.microsoft.com/office/drawing/2010/main" val="0"/>
                </a:ext>
              </a:extLst>
            </a:blip>
            <a:srcRect t="5593" b="10764"/>
            <a:stretch/>
          </p:blipFill>
          <p:spPr>
            <a:xfrm>
              <a:off x="-40242" y="4088364"/>
              <a:ext cx="3485747" cy="1960734"/>
            </a:xfrm>
            <a:prstGeom prst="rect">
              <a:avLst/>
            </a:prstGeom>
          </p:spPr>
        </p:pic>
      </p:grpSp>
      <p:sp>
        <p:nvSpPr>
          <p:cNvPr id="17" name="TextBox 16">
            <a:extLst>
              <a:ext uri="{FF2B5EF4-FFF2-40B4-BE49-F238E27FC236}">
                <a16:creationId xmlns="" xmlns:a16="http://schemas.microsoft.com/office/drawing/2014/main" id="{F48CC186-502D-4CE7-8910-9DCA08CA5730}"/>
              </a:ext>
            </a:extLst>
          </p:cNvPr>
          <p:cNvSpPr txBox="1"/>
          <p:nvPr/>
        </p:nvSpPr>
        <p:spPr>
          <a:xfrm>
            <a:off x="3980408" y="582505"/>
            <a:ext cx="10259929" cy="857093"/>
          </a:xfrm>
          <a:prstGeom prst="rect">
            <a:avLst/>
          </a:prstGeom>
          <a:noFill/>
        </p:spPr>
        <p:txBody>
          <a:bodyPr wrap="square" lIns="109669" tIns="54838" rIns="109669" bIns="54838" rtlCol="0">
            <a:noAutofit/>
          </a:bodyPr>
          <a:lstStyle/>
          <a:p>
            <a:pPr defTabSz="1096708"/>
            <a:r>
              <a:rPr lang="en-US" sz="4300" dirty="0">
                <a:solidFill>
                  <a:srgbClr val="C00000"/>
                </a:solidFill>
                <a:latin typeface="Arial Narrow" panose="020B0606020202030204" pitchFamily="34" charset="0"/>
              </a:rPr>
              <a:t>Who Doesn’t Qualify (if over income threshold)?</a:t>
            </a:r>
          </a:p>
        </p:txBody>
      </p:sp>
    </p:spTree>
    <p:extLst>
      <p:ext uri="{BB962C8B-B14F-4D97-AF65-F5344CB8AC3E}">
        <p14:creationId xmlns:p14="http://schemas.microsoft.com/office/powerpoint/2010/main" val="1484887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4610" y="1793446"/>
            <a:ext cx="9794490" cy="3857147"/>
          </a:xfrm>
          <a:solidFill>
            <a:schemeClr val="bg1"/>
          </a:solidFill>
          <a:ln w="38100">
            <a:solidFill>
              <a:srgbClr val="C00000"/>
            </a:solidFill>
          </a:ln>
        </p:spPr>
        <p:txBody>
          <a:bodyPr>
            <a:noAutofit/>
          </a:bodyPr>
          <a:lstStyle/>
          <a:p>
            <a:pPr marL="0" indent="0">
              <a:lnSpc>
                <a:spcPct val="100000"/>
              </a:lnSpc>
              <a:spcBef>
                <a:spcPts val="720"/>
              </a:spcBef>
              <a:buNone/>
            </a:pPr>
            <a:r>
              <a:rPr lang="en-US" sz="4300" dirty="0"/>
              <a:t>A “pass-through” taxpayer that earns $100,000 of qualified business income will potentially get a $20,000 tax deduction. (Calculated as 20% of $100,000).</a:t>
            </a:r>
          </a:p>
        </p:txBody>
      </p:sp>
      <p:grpSp>
        <p:nvGrpSpPr>
          <p:cNvPr id="11" name="Group 10">
            <a:extLst>
              <a:ext uri="{FF2B5EF4-FFF2-40B4-BE49-F238E27FC236}">
                <a16:creationId xmlns="" xmlns:a16="http://schemas.microsoft.com/office/drawing/2014/main" id="{C3F9269B-B8D4-4DC7-9532-B3AB549BC7C6}"/>
              </a:ext>
            </a:extLst>
          </p:cNvPr>
          <p:cNvGrpSpPr/>
          <p:nvPr/>
        </p:nvGrpSpPr>
        <p:grpSpPr>
          <a:xfrm>
            <a:off x="-48290" y="0"/>
            <a:ext cx="4182896" cy="7762240"/>
            <a:chOff x="-40242" y="0"/>
            <a:chExt cx="3485747" cy="6468533"/>
          </a:xfrm>
        </p:grpSpPr>
        <p:sp>
          <p:nvSpPr>
            <p:cNvPr id="12" name="Rectangle 11">
              <a:extLst>
                <a:ext uri="{FF2B5EF4-FFF2-40B4-BE49-F238E27FC236}">
                  <a16:creationId xmlns="" xmlns:a16="http://schemas.microsoft.com/office/drawing/2014/main" id="{6CAADDA8-86AA-4D2A-A622-7A0A9A7D6FE4}"/>
                </a:ext>
              </a:extLst>
            </p:cNvPr>
            <p:cNvSpPr/>
            <p:nvPr/>
          </p:nvSpPr>
          <p:spPr>
            <a:xfrm>
              <a:off x="325066" y="0"/>
              <a:ext cx="2799202" cy="64685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sp>
          <p:nvSpPr>
            <p:cNvPr id="13" name="TextBox 12">
              <a:extLst>
                <a:ext uri="{FF2B5EF4-FFF2-40B4-BE49-F238E27FC236}">
                  <a16:creationId xmlns="" xmlns:a16="http://schemas.microsoft.com/office/drawing/2014/main" id="{CD643D32-ED06-47F0-8E2A-3138E4F8723D}"/>
                </a:ext>
              </a:extLst>
            </p:cNvPr>
            <p:cNvSpPr txBox="1"/>
            <p:nvPr/>
          </p:nvSpPr>
          <p:spPr>
            <a:xfrm>
              <a:off x="584420" y="436873"/>
              <a:ext cx="2214391" cy="3313017"/>
            </a:xfrm>
            <a:prstGeom prst="rect">
              <a:avLst/>
            </a:prstGeom>
            <a:noFill/>
          </p:spPr>
          <p:txBody>
            <a:bodyPr wrap="square" rtlCol="0" anchor="ctr" anchorCtr="0">
              <a:noAutofit/>
            </a:bodyPr>
            <a:lstStyle/>
            <a:p>
              <a:pPr algn="ctr" defTabSz="1096708"/>
              <a:r>
                <a:rPr lang="en-US" sz="4800" dirty="0">
                  <a:solidFill>
                    <a:prstClr val="white"/>
                  </a:solidFill>
                  <a:latin typeface="Arial Narrow" panose="020B0606020202030204" pitchFamily="34" charset="0"/>
                </a:rPr>
                <a:t>20%</a:t>
              </a:r>
            </a:p>
            <a:p>
              <a:pPr algn="ctr" defTabSz="1096708"/>
              <a:r>
                <a:rPr lang="en-US" sz="4800" dirty="0">
                  <a:solidFill>
                    <a:prstClr val="white"/>
                  </a:solidFill>
                  <a:latin typeface="Arial Narrow" panose="020B0606020202030204" pitchFamily="34" charset="0"/>
                </a:rPr>
                <a:t>Qualified Business Income Deduction</a:t>
              </a:r>
            </a:p>
          </p:txBody>
        </p:sp>
        <p:sp>
          <p:nvSpPr>
            <p:cNvPr id="14" name="Rectangle 13">
              <a:extLst>
                <a:ext uri="{FF2B5EF4-FFF2-40B4-BE49-F238E27FC236}">
                  <a16:creationId xmlns="" xmlns:a16="http://schemas.microsoft.com/office/drawing/2014/main" id="{A7DD7A57-A474-4145-9F1B-6475ED01F3C5}"/>
                </a:ext>
              </a:extLst>
            </p:cNvPr>
            <p:cNvSpPr/>
            <p:nvPr/>
          </p:nvSpPr>
          <p:spPr>
            <a:xfrm>
              <a:off x="517791" y="436873"/>
              <a:ext cx="2390661" cy="34022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pic>
          <p:nvPicPr>
            <p:cNvPr id="15" name="Picture 14">
              <a:extLst>
                <a:ext uri="{FF2B5EF4-FFF2-40B4-BE49-F238E27FC236}">
                  <a16:creationId xmlns="" xmlns:a16="http://schemas.microsoft.com/office/drawing/2014/main" id="{ADE92289-8E47-4FBC-A511-6FFE007A053C}"/>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5593" b="10764"/>
            <a:stretch/>
          </p:blipFill>
          <p:spPr>
            <a:xfrm>
              <a:off x="-40242" y="4088364"/>
              <a:ext cx="3485747" cy="1960734"/>
            </a:xfrm>
            <a:prstGeom prst="rect">
              <a:avLst/>
            </a:prstGeom>
          </p:spPr>
        </p:pic>
      </p:grpSp>
      <p:sp>
        <p:nvSpPr>
          <p:cNvPr id="2" name="TextBox 1">
            <a:extLst>
              <a:ext uri="{FF2B5EF4-FFF2-40B4-BE49-F238E27FC236}">
                <a16:creationId xmlns="" xmlns:a16="http://schemas.microsoft.com/office/drawing/2014/main" id="{0649FF9F-AC12-42D3-B0FE-7A47DF8F18F9}"/>
              </a:ext>
            </a:extLst>
          </p:cNvPr>
          <p:cNvSpPr txBox="1"/>
          <p:nvPr/>
        </p:nvSpPr>
        <p:spPr>
          <a:xfrm>
            <a:off x="5033563" y="6062666"/>
            <a:ext cx="8895533" cy="634020"/>
          </a:xfrm>
          <a:prstGeom prst="rect">
            <a:avLst/>
          </a:prstGeom>
          <a:solidFill>
            <a:schemeClr val="tx1">
              <a:lumMod val="65000"/>
              <a:lumOff val="35000"/>
            </a:schemeClr>
          </a:solidFill>
        </p:spPr>
        <p:txBody>
          <a:bodyPr wrap="square" lIns="109669" tIns="54838" rIns="109669" bIns="54838" rtlCol="0">
            <a:spAutoFit/>
          </a:bodyPr>
          <a:lstStyle/>
          <a:p>
            <a:pPr marL="691157" defTabSz="1096708"/>
            <a:r>
              <a:rPr lang="en-US" sz="3400" b="1" dirty="0">
                <a:solidFill>
                  <a:prstClr val="white"/>
                </a:solidFill>
                <a:latin typeface="Arial Narrow" panose="020B0606020202030204" pitchFamily="34" charset="0"/>
              </a:rPr>
              <a:t>Potential Tax Savings - $7,400 ($20,000 x 37%)</a:t>
            </a:r>
          </a:p>
        </p:txBody>
      </p:sp>
      <p:sp>
        <p:nvSpPr>
          <p:cNvPr id="16" name="TextBox 15">
            <a:extLst>
              <a:ext uri="{FF2B5EF4-FFF2-40B4-BE49-F238E27FC236}">
                <a16:creationId xmlns="" xmlns:a16="http://schemas.microsoft.com/office/drawing/2014/main" id="{B5E55CF7-55C9-4E8A-98A1-EE54EF229F52}"/>
              </a:ext>
            </a:extLst>
          </p:cNvPr>
          <p:cNvSpPr txBox="1"/>
          <p:nvPr/>
        </p:nvSpPr>
        <p:spPr>
          <a:xfrm>
            <a:off x="3980408" y="547268"/>
            <a:ext cx="9041423" cy="857093"/>
          </a:xfrm>
          <a:prstGeom prst="rect">
            <a:avLst/>
          </a:prstGeom>
          <a:noFill/>
        </p:spPr>
        <p:txBody>
          <a:bodyPr wrap="square" lIns="109669" tIns="54838" rIns="109669" bIns="54838" rtlCol="0">
            <a:noAutofit/>
          </a:bodyPr>
          <a:lstStyle/>
          <a:p>
            <a:pPr defTabSz="1096708"/>
            <a:r>
              <a:rPr lang="en-US" sz="4800" dirty="0">
                <a:solidFill>
                  <a:srgbClr val="C00000"/>
                </a:solidFill>
                <a:latin typeface="Arial Narrow" panose="020B0606020202030204" pitchFamily="34" charset="0"/>
              </a:rPr>
              <a:t>Simple Example </a:t>
            </a:r>
          </a:p>
        </p:txBody>
      </p:sp>
      <p:pic>
        <p:nvPicPr>
          <p:cNvPr id="18" name="Graphic 17" descr="Chevron arrows">
            <a:extLst>
              <a:ext uri="{FF2B5EF4-FFF2-40B4-BE49-F238E27FC236}">
                <a16:creationId xmlns="" xmlns:a16="http://schemas.microsoft.com/office/drawing/2014/main" id="{4303906C-972B-40BB-8228-5AE91EEE16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99439" y="5827958"/>
            <a:ext cx="1097280" cy="1097280"/>
          </a:xfrm>
          <a:prstGeom prst="rect">
            <a:avLst/>
          </a:prstGeom>
        </p:spPr>
      </p:pic>
    </p:spTree>
    <p:extLst>
      <p:ext uri="{BB962C8B-B14F-4D97-AF65-F5344CB8AC3E}">
        <p14:creationId xmlns:p14="http://schemas.microsoft.com/office/powerpoint/2010/main" val="4173831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device&#10;&#10;Description automatically generated">
            <a:extLst>
              <a:ext uri="{FF2B5EF4-FFF2-40B4-BE49-F238E27FC236}">
                <a16:creationId xmlns="" xmlns:a16="http://schemas.microsoft.com/office/drawing/2014/main" id="{0AC57A54-DC2A-4706-A4DD-4AC7AC9A93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035" b="48321"/>
          <a:stretch/>
        </p:blipFill>
        <p:spPr>
          <a:xfrm>
            <a:off x="3924643" y="112535"/>
            <a:ext cx="10315678" cy="5946102"/>
          </a:xfrm>
          <a:prstGeom prst="rect">
            <a:avLst/>
          </a:prstGeom>
        </p:spPr>
      </p:pic>
      <p:sp>
        <p:nvSpPr>
          <p:cNvPr id="3" name="TextBox 2">
            <a:extLst>
              <a:ext uri="{FF2B5EF4-FFF2-40B4-BE49-F238E27FC236}">
                <a16:creationId xmlns="" xmlns:a16="http://schemas.microsoft.com/office/drawing/2014/main" id="{3FB5BB0C-9B54-4888-A16C-290C81B3E74C}"/>
              </a:ext>
            </a:extLst>
          </p:cNvPr>
          <p:cNvSpPr txBox="1"/>
          <p:nvPr/>
        </p:nvSpPr>
        <p:spPr>
          <a:xfrm>
            <a:off x="5794966" y="6261723"/>
            <a:ext cx="8445371" cy="997196"/>
          </a:xfrm>
          <a:prstGeom prst="rect">
            <a:avLst/>
          </a:prstGeom>
          <a:solidFill>
            <a:schemeClr val="tx1">
              <a:lumMod val="65000"/>
              <a:lumOff val="35000"/>
            </a:schemeClr>
          </a:solidFill>
        </p:spPr>
        <p:txBody>
          <a:bodyPr wrap="square" lIns="109669" tIns="54838" rIns="109669" bIns="54838" rtlCol="0">
            <a:spAutoFit/>
          </a:bodyPr>
          <a:lstStyle/>
          <a:p>
            <a:pPr marL="691157" defTabSz="1096708"/>
            <a:r>
              <a:rPr lang="en-US" sz="2900" dirty="0">
                <a:solidFill>
                  <a:prstClr val="white"/>
                </a:solidFill>
                <a:latin typeface="Arial Narrow" panose="020B0606020202030204" pitchFamily="34" charset="0"/>
              </a:rPr>
              <a:t>If you’d like to exit the business in the next 10 years, now is the time to begin developing a succession plan. </a:t>
            </a:r>
          </a:p>
        </p:txBody>
      </p:sp>
      <p:sp>
        <p:nvSpPr>
          <p:cNvPr id="5" name="Rectangle 4">
            <a:extLst>
              <a:ext uri="{FF2B5EF4-FFF2-40B4-BE49-F238E27FC236}">
                <a16:creationId xmlns="" xmlns:a16="http://schemas.microsoft.com/office/drawing/2014/main" id="{5E09ED2A-CF01-43D4-AA0E-C969AAD39C39}"/>
              </a:ext>
            </a:extLst>
          </p:cNvPr>
          <p:cNvSpPr/>
          <p:nvPr/>
        </p:nvSpPr>
        <p:spPr>
          <a:xfrm>
            <a:off x="390079" y="0"/>
            <a:ext cx="3359042" cy="77622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sp>
        <p:nvSpPr>
          <p:cNvPr id="6" name="TextBox 5">
            <a:extLst>
              <a:ext uri="{FF2B5EF4-FFF2-40B4-BE49-F238E27FC236}">
                <a16:creationId xmlns="" xmlns:a16="http://schemas.microsoft.com/office/drawing/2014/main" id="{EF0E3B4C-50CE-4A04-ACF9-E1ECB25615AF}"/>
              </a:ext>
            </a:extLst>
          </p:cNvPr>
          <p:cNvSpPr txBox="1"/>
          <p:nvPr/>
        </p:nvSpPr>
        <p:spPr>
          <a:xfrm>
            <a:off x="701304" y="524248"/>
            <a:ext cx="2788838" cy="3975620"/>
          </a:xfrm>
          <a:prstGeom prst="rect">
            <a:avLst/>
          </a:prstGeom>
          <a:noFill/>
        </p:spPr>
        <p:txBody>
          <a:bodyPr wrap="square" lIns="109669" tIns="54838" rIns="109669" bIns="54838" rtlCol="0" anchor="ctr" anchorCtr="0">
            <a:noAutofit/>
          </a:bodyPr>
          <a:lstStyle/>
          <a:p>
            <a:pPr algn="ctr" defTabSz="1096708"/>
            <a:r>
              <a:rPr lang="en-US" sz="4800" dirty="0">
                <a:solidFill>
                  <a:prstClr val="white"/>
                </a:solidFill>
                <a:latin typeface="Arial Narrow" panose="020B0606020202030204" pitchFamily="34" charset="0"/>
              </a:rPr>
              <a:t>Estate &amp; Succession Planning</a:t>
            </a:r>
          </a:p>
        </p:txBody>
      </p:sp>
      <p:sp>
        <p:nvSpPr>
          <p:cNvPr id="7" name="Rectangle 6">
            <a:extLst>
              <a:ext uri="{FF2B5EF4-FFF2-40B4-BE49-F238E27FC236}">
                <a16:creationId xmlns="" xmlns:a16="http://schemas.microsoft.com/office/drawing/2014/main" id="{5AF923C1-1E9B-4CD9-97A2-9F4454220141}"/>
              </a:ext>
            </a:extLst>
          </p:cNvPr>
          <p:cNvSpPr/>
          <p:nvPr/>
        </p:nvSpPr>
        <p:spPr>
          <a:xfrm>
            <a:off x="621365" y="524247"/>
            <a:ext cx="2868793" cy="408271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pic>
        <p:nvPicPr>
          <p:cNvPr id="8" name="Picture 7">
            <a:extLst>
              <a:ext uri="{FF2B5EF4-FFF2-40B4-BE49-F238E27FC236}">
                <a16:creationId xmlns="" xmlns:a16="http://schemas.microsoft.com/office/drawing/2014/main" id="{82469063-61F3-4313-9ECE-AECD93F41DC2}"/>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t="5593" b="10764"/>
          <a:stretch/>
        </p:blipFill>
        <p:spPr>
          <a:xfrm>
            <a:off x="-48290" y="4906039"/>
            <a:ext cx="4182896" cy="2352881"/>
          </a:xfrm>
          <a:prstGeom prst="rect">
            <a:avLst/>
          </a:prstGeom>
        </p:spPr>
      </p:pic>
      <p:pic>
        <p:nvPicPr>
          <p:cNvPr id="11" name="Graphic 10" descr="Chevron arrows">
            <a:extLst>
              <a:ext uri="{FF2B5EF4-FFF2-40B4-BE49-F238E27FC236}">
                <a16:creationId xmlns="" xmlns:a16="http://schemas.microsoft.com/office/drawing/2014/main" id="{56047676-D5B8-4F1F-80ED-7CCD013420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473964" y="6082477"/>
            <a:ext cx="1367112" cy="1367112"/>
          </a:xfrm>
          <a:prstGeom prst="rect">
            <a:avLst/>
          </a:prstGeom>
        </p:spPr>
      </p:pic>
    </p:spTree>
    <p:extLst>
      <p:ext uri="{BB962C8B-B14F-4D97-AF65-F5344CB8AC3E}">
        <p14:creationId xmlns:p14="http://schemas.microsoft.com/office/powerpoint/2010/main" val="4168765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C7BC269-2E5D-4219-B605-6FE1B105F464}"/>
              </a:ext>
            </a:extLst>
          </p:cNvPr>
          <p:cNvSpPr>
            <a:spLocks noGrp="1"/>
          </p:cNvSpPr>
          <p:nvPr>
            <p:ph idx="1"/>
          </p:nvPr>
        </p:nvSpPr>
        <p:spPr>
          <a:xfrm>
            <a:off x="4593115" y="2342512"/>
            <a:ext cx="9804869" cy="4314743"/>
          </a:xfrm>
        </p:spPr>
        <p:txBody>
          <a:bodyPr>
            <a:noAutofit/>
          </a:bodyPr>
          <a:lstStyle/>
          <a:p>
            <a:pPr marL="0" indent="0">
              <a:buClr>
                <a:srgbClr val="C00000"/>
              </a:buClr>
              <a:buNone/>
            </a:pPr>
            <a:r>
              <a:rPr lang="en-US" sz="4300" dirty="0"/>
              <a:t>Major changes for IRAs &amp; Retirement Plans</a:t>
            </a:r>
          </a:p>
          <a:p>
            <a:pPr marL="0" indent="0">
              <a:lnSpc>
                <a:spcPct val="100000"/>
              </a:lnSpc>
              <a:spcBef>
                <a:spcPts val="2160"/>
              </a:spcBef>
              <a:buClr>
                <a:srgbClr val="C00000"/>
              </a:buClr>
              <a:buNone/>
            </a:pPr>
            <a:r>
              <a:rPr lang="en-US" sz="4300" dirty="0"/>
              <a:t>Affects both individuals and businesses</a:t>
            </a:r>
          </a:p>
          <a:p>
            <a:pPr marL="1104314" lvl="1" indent="-555955">
              <a:lnSpc>
                <a:spcPct val="100000"/>
              </a:lnSpc>
              <a:spcBef>
                <a:spcPts val="2160"/>
              </a:spcBef>
              <a:buBlip>
                <a:blip r:embed="rId3"/>
              </a:buBlip>
            </a:pPr>
            <a:r>
              <a:rPr lang="en-US" sz="3800" dirty="0"/>
              <a:t>RMD age raised 70½ to 72</a:t>
            </a:r>
          </a:p>
          <a:p>
            <a:pPr marL="1104314" lvl="1" indent="-555955">
              <a:lnSpc>
                <a:spcPct val="100000"/>
              </a:lnSpc>
              <a:spcBef>
                <a:spcPts val="2160"/>
              </a:spcBef>
              <a:buBlip>
                <a:blip r:embed="rId3"/>
              </a:buBlip>
            </a:pPr>
            <a:r>
              <a:rPr lang="en-US" sz="3800" dirty="0"/>
              <a:t>Ending the 70½ age limit for traditional IRA contributions</a:t>
            </a:r>
          </a:p>
          <a:p>
            <a:pPr marL="0" indent="0">
              <a:buClr>
                <a:srgbClr val="C00000"/>
              </a:buClr>
              <a:buNone/>
            </a:pPr>
            <a:endParaRPr lang="en-US" sz="4300" dirty="0"/>
          </a:p>
        </p:txBody>
      </p:sp>
      <p:grpSp>
        <p:nvGrpSpPr>
          <p:cNvPr id="20" name="Group 19">
            <a:extLst>
              <a:ext uri="{FF2B5EF4-FFF2-40B4-BE49-F238E27FC236}">
                <a16:creationId xmlns="" xmlns:a16="http://schemas.microsoft.com/office/drawing/2014/main" id="{969DEF91-C0CC-4C9B-970E-5E7E311B138C}"/>
              </a:ext>
            </a:extLst>
          </p:cNvPr>
          <p:cNvGrpSpPr/>
          <p:nvPr/>
        </p:nvGrpSpPr>
        <p:grpSpPr>
          <a:xfrm>
            <a:off x="-48290" y="0"/>
            <a:ext cx="4182896" cy="7762240"/>
            <a:chOff x="-40242" y="0"/>
            <a:chExt cx="3485747" cy="6468533"/>
          </a:xfrm>
        </p:grpSpPr>
        <p:sp>
          <p:nvSpPr>
            <p:cNvPr id="21" name="Rectangle 20">
              <a:extLst>
                <a:ext uri="{FF2B5EF4-FFF2-40B4-BE49-F238E27FC236}">
                  <a16:creationId xmlns="" xmlns:a16="http://schemas.microsoft.com/office/drawing/2014/main" id="{216DC5F9-BF1D-4124-9EBB-CB462C822CC7}"/>
                </a:ext>
              </a:extLst>
            </p:cNvPr>
            <p:cNvSpPr/>
            <p:nvPr/>
          </p:nvSpPr>
          <p:spPr>
            <a:xfrm>
              <a:off x="325066" y="0"/>
              <a:ext cx="2799202" cy="64685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sp>
          <p:nvSpPr>
            <p:cNvPr id="22" name="TextBox 21">
              <a:extLst>
                <a:ext uri="{FF2B5EF4-FFF2-40B4-BE49-F238E27FC236}">
                  <a16:creationId xmlns="" xmlns:a16="http://schemas.microsoft.com/office/drawing/2014/main" id="{B382B831-0368-4C5B-89C4-C7FB1D9C7C5F}"/>
                </a:ext>
              </a:extLst>
            </p:cNvPr>
            <p:cNvSpPr txBox="1"/>
            <p:nvPr/>
          </p:nvSpPr>
          <p:spPr>
            <a:xfrm>
              <a:off x="584420" y="436873"/>
              <a:ext cx="2214391" cy="3313017"/>
            </a:xfrm>
            <a:prstGeom prst="rect">
              <a:avLst/>
            </a:prstGeom>
            <a:noFill/>
          </p:spPr>
          <p:txBody>
            <a:bodyPr wrap="square" rtlCol="0" anchor="ctr" anchorCtr="0">
              <a:noAutofit/>
            </a:bodyPr>
            <a:lstStyle/>
            <a:p>
              <a:pPr algn="ctr" defTabSz="1096708"/>
              <a:r>
                <a:rPr lang="en-US" sz="4800" dirty="0">
                  <a:solidFill>
                    <a:prstClr val="white"/>
                  </a:solidFill>
                  <a:latin typeface="Arial Narrow" panose="020B0606020202030204" pitchFamily="34" charset="0"/>
                </a:rPr>
                <a:t>SECURE Act</a:t>
              </a:r>
            </a:p>
          </p:txBody>
        </p:sp>
        <p:sp>
          <p:nvSpPr>
            <p:cNvPr id="23" name="Rectangle 22">
              <a:extLst>
                <a:ext uri="{FF2B5EF4-FFF2-40B4-BE49-F238E27FC236}">
                  <a16:creationId xmlns="" xmlns:a16="http://schemas.microsoft.com/office/drawing/2014/main" id="{9817A7A6-6D41-4D92-AD1A-D5120FA9D805}"/>
                </a:ext>
              </a:extLst>
            </p:cNvPr>
            <p:cNvSpPr/>
            <p:nvPr/>
          </p:nvSpPr>
          <p:spPr>
            <a:xfrm>
              <a:off x="517791" y="436873"/>
              <a:ext cx="2390661" cy="34022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pic>
          <p:nvPicPr>
            <p:cNvPr id="24" name="Picture 23">
              <a:extLst>
                <a:ext uri="{FF2B5EF4-FFF2-40B4-BE49-F238E27FC236}">
                  <a16:creationId xmlns="" xmlns:a16="http://schemas.microsoft.com/office/drawing/2014/main" id="{640D6767-2FE3-4606-986E-E1DBB7EE818E}"/>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t="5593" b="10764"/>
            <a:stretch/>
          </p:blipFill>
          <p:spPr>
            <a:xfrm>
              <a:off x="-40242" y="4088364"/>
              <a:ext cx="3485747" cy="1960734"/>
            </a:xfrm>
            <a:prstGeom prst="rect">
              <a:avLst/>
            </a:prstGeom>
          </p:spPr>
        </p:pic>
      </p:grpSp>
      <p:pic>
        <p:nvPicPr>
          <p:cNvPr id="25" name="Graphic 24" descr="Chevron arrows">
            <a:extLst>
              <a:ext uri="{FF2B5EF4-FFF2-40B4-BE49-F238E27FC236}">
                <a16:creationId xmlns="" xmlns:a16="http://schemas.microsoft.com/office/drawing/2014/main" id="{1BE6473D-E39B-4D42-94E6-B16394346E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6943" y="2342497"/>
            <a:ext cx="739169" cy="739169"/>
          </a:xfrm>
          <a:prstGeom prst="rect">
            <a:avLst/>
          </a:prstGeom>
        </p:spPr>
      </p:pic>
      <p:pic>
        <p:nvPicPr>
          <p:cNvPr id="9" name="Graphic 8" descr="Chevron arrows">
            <a:extLst>
              <a:ext uri="{FF2B5EF4-FFF2-40B4-BE49-F238E27FC236}">
                <a16:creationId xmlns="" xmlns:a16="http://schemas.microsoft.com/office/drawing/2014/main" id="{228D3828-1C32-4199-B16E-F6D3335E79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888511" y="3254683"/>
            <a:ext cx="739169" cy="739169"/>
          </a:xfrm>
          <a:prstGeom prst="rect">
            <a:avLst/>
          </a:prstGeom>
        </p:spPr>
      </p:pic>
    </p:spTree>
    <p:extLst>
      <p:ext uri="{BB962C8B-B14F-4D97-AF65-F5344CB8AC3E}">
        <p14:creationId xmlns:p14="http://schemas.microsoft.com/office/powerpoint/2010/main" val="2247054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C7BC269-2E5D-4219-B605-6FE1B105F464}"/>
              </a:ext>
            </a:extLst>
          </p:cNvPr>
          <p:cNvSpPr>
            <a:spLocks noGrp="1"/>
          </p:cNvSpPr>
          <p:nvPr>
            <p:ph idx="1"/>
          </p:nvPr>
        </p:nvSpPr>
        <p:spPr>
          <a:xfrm>
            <a:off x="4214563" y="1149928"/>
            <a:ext cx="9804869" cy="3889926"/>
          </a:xfrm>
        </p:spPr>
        <p:txBody>
          <a:bodyPr>
            <a:noAutofit/>
          </a:bodyPr>
          <a:lstStyle/>
          <a:p>
            <a:pPr marL="1104314" lvl="1" indent="-555955">
              <a:lnSpc>
                <a:spcPct val="100000"/>
              </a:lnSpc>
              <a:spcBef>
                <a:spcPts val="2160"/>
              </a:spcBef>
              <a:buBlip>
                <a:blip r:embed="rId3"/>
              </a:buBlip>
            </a:pPr>
            <a:r>
              <a:rPr lang="en-US" sz="3600" dirty="0"/>
              <a:t>Stretch IRAs eliminated for most beneficiaries. Requires a 10-year payout.</a:t>
            </a:r>
          </a:p>
          <a:p>
            <a:pPr marL="1104314" lvl="1" indent="-555955">
              <a:lnSpc>
                <a:spcPct val="100000"/>
              </a:lnSpc>
              <a:spcBef>
                <a:spcPts val="2160"/>
              </a:spcBef>
              <a:buBlip>
                <a:blip r:embed="rId3"/>
              </a:buBlip>
            </a:pPr>
            <a:r>
              <a:rPr lang="en-US" sz="3600" dirty="0"/>
              <a:t>10% penalty exception for birth or adoption</a:t>
            </a:r>
          </a:p>
          <a:p>
            <a:pPr marL="1104314" lvl="1" indent="-555955">
              <a:lnSpc>
                <a:spcPct val="100000"/>
              </a:lnSpc>
              <a:spcBef>
                <a:spcPts val="2160"/>
              </a:spcBef>
              <a:buBlip>
                <a:blip r:embed="rId3"/>
              </a:buBlip>
            </a:pPr>
            <a:r>
              <a:rPr lang="en-US" sz="3600" dirty="0"/>
              <a:t>Requiring 401(k) plans to offer participation to long-term, part-time employees</a:t>
            </a:r>
          </a:p>
        </p:txBody>
      </p:sp>
      <p:sp>
        <p:nvSpPr>
          <p:cNvPr id="11" name="TextBox 10">
            <a:extLst>
              <a:ext uri="{FF2B5EF4-FFF2-40B4-BE49-F238E27FC236}">
                <a16:creationId xmlns="" xmlns:a16="http://schemas.microsoft.com/office/drawing/2014/main" id="{C67B2F87-95F3-41B6-BA2F-C7EF67D20E9F}"/>
              </a:ext>
            </a:extLst>
          </p:cNvPr>
          <p:cNvSpPr txBox="1"/>
          <p:nvPr/>
        </p:nvSpPr>
        <p:spPr>
          <a:xfrm>
            <a:off x="6277568" y="6082479"/>
            <a:ext cx="7962769" cy="997196"/>
          </a:xfrm>
          <a:prstGeom prst="rect">
            <a:avLst/>
          </a:prstGeom>
          <a:solidFill>
            <a:schemeClr val="tx1">
              <a:lumMod val="65000"/>
              <a:lumOff val="35000"/>
            </a:schemeClr>
          </a:solidFill>
        </p:spPr>
        <p:txBody>
          <a:bodyPr wrap="square" lIns="109669" tIns="54838" rIns="109669" bIns="54838" rtlCol="0">
            <a:spAutoFit/>
          </a:bodyPr>
          <a:lstStyle/>
          <a:p>
            <a:pPr marL="687347" defTabSz="1096708"/>
            <a:r>
              <a:rPr lang="en-US" sz="2900" dirty="0">
                <a:solidFill>
                  <a:prstClr val="white"/>
                </a:solidFill>
              </a:rPr>
              <a:t>Review all beneficiary designation forms and any trust agreements that are beneficiaries.</a:t>
            </a:r>
          </a:p>
        </p:txBody>
      </p:sp>
      <p:sp>
        <p:nvSpPr>
          <p:cNvPr id="12" name="TextBox 11">
            <a:extLst>
              <a:ext uri="{FF2B5EF4-FFF2-40B4-BE49-F238E27FC236}">
                <a16:creationId xmlns="" xmlns:a16="http://schemas.microsoft.com/office/drawing/2014/main" id="{C1A9EA54-3942-4275-B1B8-8C9AE4768D34}"/>
              </a:ext>
            </a:extLst>
          </p:cNvPr>
          <p:cNvSpPr txBox="1"/>
          <p:nvPr/>
        </p:nvSpPr>
        <p:spPr>
          <a:xfrm>
            <a:off x="4309817" y="6082479"/>
            <a:ext cx="1792524" cy="997196"/>
          </a:xfrm>
          <a:prstGeom prst="rect">
            <a:avLst/>
          </a:prstGeom>
          <a:solidFill>
            <a:srgbClr val="C00000"/>
          </a:solidFill>
        </p:spPr>
        <p:txBody>
          <a:bodyPr wrap="square" lIns="109669" tIns="54838" rIns="109669" bIns="54838" rtlCol="0">
            <a:spAutoFit/>
          </a:bodyPr>
          <a:lstStyle/>
          <a:p>
            <a:pPr algn="ctr" defTabSz="1096708"/>
            <a:r>
              <a:rPr lang="en-US" sz="2900" dirty="0">
                <a:solidFill>
                  <a:prstClr val="white"/>
                </a:solidFill>
              </a:rPr>
              <a:t>TO DO NOW</a:t>
            </a:r>
          </a:p>
        </p:txBody>
      </p:sp>
      <p:pic>
        <p:nvPicPr>
          <p:cNvPr id="18" name="Graphic 17" descr="Alarm clock">
            <a:extLst>
              <a:ext uri="{FF2B5EF4-FFF2-40B4-BE49-F238E27FC236}">
                <a16:creationId xmlns="" xmlns:a16="http://schemas.microsoft.com/office/drawing/2014/main" id="{3C46E398-60C0-46A8-8688-006CB75730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657439" y="4906037"/>
            <a:ext cx="1097280" cy="1097280"/>
          </a:xfrm>
          <a:prstGeom prst="rect">
            <a:avLst/>
          </a:prstGeom>
        </p:spPr>
      </p:pic>
      <p:grpSp>
        <p:nvGrpSpPr>
          <p:cNvPr id="20" name="Group 19">
            <a:extLst>
              <a:ext uri="{FF2B5EF4-FFF2-40B4-BE49-F238E27FC236}">
                <a16:creationId xmlns="" xmlns:a16="http://schemas.microsoft.com/office/drawing/2014/main" id="{969DEF91-C0CC-4C9B-970E-5E7E311B138C}"/>
              </a:ext>
            </a:extLst>
          </p:cNvPr>
          <p:cNvGrpSpPr/>
          <p:nvPr/>
        </p:nvGrpSpPr>
        <p:grpSpPr>
          <a:xfrm>
            <a:off x="-48290" y="0"/>
            <a:ext cx="4182896" cy="7762240"/>
            <a:chOff x="-40242" y="0"/>
            <a:chExt cx="3485747" cy="6468533"/>
          </a:xfrm>
        </p:grpSpPr>
        <p:sp>
          <p:nvSpPr>
            <p:cNvPr id="21" name="Rectangle 20">
              <a:extLst>
                <a:ext uri="{FF2B5EF4-FFF2-40B4-BE49-F238E27FC236}">
                  <a16:creationId xmlns="" xmlns:a16="http://schemas.microsoft.com/office/drawing/2014/main" id="{216DC5F9-BF1D-4124-9EBB-CB462C822CC7}"/>
                </a:ext>
              </a:extLst>
            </p:cNvPr>
            <p:cNvSpPr/>
            <p:nvPr/>
          </p:nvSpPr>
          <p:spPr>
            <a:xfrm>
              <a:off x="325066" y="0"/>
              <a:ext cx="2799202" cy="64685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sp>
          <p:nvSpPr>
            <p:cNvPr id="22" name="TextBox 21">
              <a:extLst>
                <a:ext uri="{FF2B5EF4-FFF2-40B4-BE49-F238E27FC236}">
                  <a16:creationId xmlns="" xmlns:a16="http://schemas.microsoft.com/office/drawing/2014/main" id="{B382B831-0368-4C5B-89C4-C7FB1D9C7C5F}"/>
                </a:ext>
              </a:extLst>
            </p:cNvPr>
            <p:cNvSpPr txBox="1"/>
            <p:nvPr/>
          </p:nvSpPr>
          <p:spPr>
            <a:xfrm>
              <a:off x="584420" y="436873"/>
              <a:ext cx="2214391" cy="3313017"/>
            </a:xfrm>
            <a:prstGeom prst="rect">
              <a:avLst/>
            </a:prstGeom>
            <a:noFill/>
          </p:spPr>
          <p:txBody>
            <a:bodyPr wrap="square" rtlCol="0" anchor="ctr" anchorCtr="0">
              <a:noAutofit/>
            </a:bodyPr>
            <a:lstStyle/>
            <a:p>
              <a:pPr algn="ctr" defTabSz="1096708"/>
              <a:r>
                <a:rPr lang="en-US" sz="4800" dirty="0">
                  <a:solidFill>
                    <a:prstClr val="white"/>
                  </a:solidFill>
                  <a:latin typeface="Arial Narrow" panose="020B0606020202030204" pitchFamily="34" charset="0"/>
                </a:rPr>
                <a:t>SECURE Act</a:t>
              </a:r>
            </a:p>
          </p:txBody>
        </p:sp>
        <p:sp>
          <p:nvSpPr>
            <p:cNvPr id="23" name="Rectangle 22">
              <a:extLst>
                <a:ext uri="{FF2B5EF4-FFF2-40B4-BE49-F238E27FC236}">
                  <a16:creationId xmlns="" xmlns:a16="http://schemas.microsoft.com/office/drawing/2014/main" id="{9817A7A6-6D41-4D92-AD1A-D5120FA9D805}"/>
                </a:ext>
              </a:extLst>
            </p:cNvPr>
            <p:cNvSpPr/>
            <p:nvPr/>
          </p:nvSpPr>
          <p:spPr>
            <a:xfrm>
              <a:off x="517791" y="436873"/>
              <a:ext cx="2390661" cy="34022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708"/>
              <a:endParaRPr lang="en-US" sz="2200" dirty="0">
                <a:solidFill>
                  <a:prstClr val="white"/>
                </a:solidFill>
              </a:endParaRPr>
            </a:p>
          </p:txBody>
        </p:sp>
        <p:pic>
          <p:nvPicPr>
            <p:cNvPr id="24" name="Picture 23">
              <a:extLst>
                <a:ext uri="{FF2B5EF4-FFF2-40B4-BE49-F238E27FC236}">
                  <a16:creationId xmlns="" xmlns:a16="http://schemas.microsoft.com/office/drawing/2014/main" id="{640D6767-2FE3-4606-986E-E1DBB7EE818E}"/>
                </a:ext>
              </a:extLst>
            </p:cNvPr>
            <p:cNvPicPr>
              <a:picLocks noChangeAspect="1"/>
            </p:cNvPicPr>
            <p:nvPr/>
          </p:nvPicPr>
          <p:blipFill rotWithShape="1">
            <a:blip r:embed="rId6" cstate="print">
              <a:alphaModFix amt="50000"/>
              <a:extLst>
                <a:ext uri="{28A0092B-C50C-407E-A947-70E740481C1C}">
                  <a14:useLocalDpi xmlns:a14="http://schemas.microsoft.com/office/drawing/2010/main" val="0"/>
                </a:ext>
              </a:extLst>
            </a:blip>
            <a:srcRect t="5593" b="10764"/>
            <a:stretch/>
          </p:blipFill>
          <p:spPr>
            <a:xfrm>
              <a:off x="-40242" y="4088364"/>
              <a:ext cx="3485747" cy="1960734"/>
            </a:xfrm>
            <a:prstGeom prst="rect">
              <a:avLst/>
            </a:prstGeom>
          </p:spPr>
        </p:pic>
      </p:grpSp>
    </p:spTree>
    <p:extLst>
      <p:ext uri="{BB962C8B-B14F-4D97-AF65-F5344CB8AC3E}">
        <p14:creationId xmlns:p14="http://schemas.microsoft.com/office/powerpoint/2010/main" val="1335129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F139511-F991-47D3-B864-499243AE1832}"/>
              </a:ext>
            </a:extLst>
          </p:cNvPr>
          <p:cNvSpPr>
            <a:spLocks noGrp="1"/>
          </p:cNvSpPr>
          <p:nvPr>
            <p:ph idx="1"/>
          </p:nvPr>
        </p:nvSpPr>
        <p:spPr>
          <a:xfrm>
            <a:off x="3749122" y="1503999"/>
            <a:ext cx="9332388" cy="5754920"/>
          </a:xfrm>
        </p:spPr>
        <p:txBody>
          <a:bodyPr>
            <a:normAutofit fontScale="92500"/>
          </a:bodyPr>
          <a:lstStyle/>
          <a:p>
            <a:pPr marL="1104314" lvl="1" indent="-555955">
              <a:lnSpc>
                <a:spcPct val="100000"/>
              </a:lnSpc>
              <a:spcBef>
                <a:spcPts val="2160"/>
              </a:spcBef>
              <a:buBlip>
                <a:blip r:embed="rId3"/>
              </a:buBlip>
            </a:pPr>
            <a:r>
              <a:rPr lang="en-US" sz="3600" dirty="0"/>
              <a:t>Contribute to your IRA or Retirement Plan</a:t>
            </a:r>
            <a:br>
              <a:rPr lang="en-US" sz="3600" dirty="0"/>
            </a:br>
            <a:r>
              <a:rPr lang="en-US" sz="3600" dirty="0"/>
              <a:t> (up to $6,000)</a:t>
            </a:r>
          </a:p>
          <a:p>
            <a:pPr marL="1104314" lvl="1" indent="-555955">
              <a:lnSpc>
                <a:spcPct val="100000"/>
              </a:lnSpc>
              <a:spcBef>
                <a:spcPts val="2160"/>
              </a:spcBef>
              <a:buBlip>
                <a:blip r:embed="rId3"/>
              </a:buBlip>
            </a:pPr>
            <a:r>
              <a:rPr lang="en-US" sz="3600" dirty="0"/>
              <a:t>Set up a SEP-IRA before the due date of your tax return.  </a:t>
            </a:r>
          </a:p>
          <a:p>
            <a:pPr marL="1104314" lvl="1" indent="-555955">
              <a:lnSpc>
                <a:spcPct val="100000"/>
              </a:lnSpc>
              <a:spcBef>
                <a:spcPts val="2160"/>
              </a:spcBef>
              <a:buBlip>
                <a:blip r:embed="rId3"/>
              </a:buBlip>
            </a:pPr>
            <a:r>
              <a:rPr lang="en-US" sz="3600" dirty="0"/>
              <a:t>American Opportunity Tax Credit – College Ed.</a:t>
            </a:r>
          </a:p>
          <a:p>
            <a:pPr marL="1104314" lvl="1" indent="-555955">
              <a:lnSpc>
                <a:spcPct val="100000"/>
              </a:lnSpc>
              <a:spcBef>
                <a:spcPts val="2160"/>
              </a:spcBef>
              <a:buBlip>
                <a:blip r:embed="rId3"/>
              </a:buBlip>
            </a:pPr>
            <a:r>
              <a:rPr lang="en-US" sz="3600" dirty="0"/>
              <a:t>HSA Health Savings Account Contribution.  </a:t>
            </a:r>
          </a:p>
          <a:p>
            <a:pPr marL="1506076" lvl="3" indent="-342725"/>
            <a:r>
              <a:rPr lang="en-US" sz="3400" dirty="0"/>
              <a:t>$3,500 Single</a:t>
            </a:r>
          </a:p>
          <a:p>
            <a:pPr marL="1506076" lvl="3" indent="-342725"/>
            <a:r>
              <a:rPr lang="en-US" sz="3400" dirty="0"/>
              <a:t>$7,000 Family</a:t>
            </a:r>
          </a:p>
          <a:p>
            <a:pPr marL="1096708" lvl="2" indent="0">
              <a:lnSpc>
                <a:spcPct val="100000"/>
              </a:lnSpc>
              <a:spcBef>
                <a:spcPts val="2160"/>
              </a:spcBef>
              <a:buNone/>
            </a:pPr>
            <a:r>
              <a:rPr lang="en-US" i="1" dirty="0"/>
              <a:t>($1,000 additional for age 55 and older)</a:t>
            </a:r>
          </a:p>
          <a:p>
            <a:pPr lvl="1"/>
            <a:endParaRPr lang="en-US" dirty="0"/>
          </a:p>
        </p:txBody>
      </p:sp>
      <p:sp>
        <p:nvSpPr>
          <p:cNvPr id="4" name="Rectangle 3">
            <a:extLst>
              <a:ext uri="{FF2B5EF4-FFF2-40B4-BE49-F238E27FC236}">
                <a16:creationId xmlns="" xmlns:a16="http://schemas.microsoft.com/office/drawing/2014/main" id="{62FFFC3B-351B-4C74-A73F-72DC0CA38078}"/>
              </a:ext>
            </a:extLst>
          </p:cNvPr>
          <p:cNvSpPr/>
          <p:nvPr/>
        </p:nvSpPr>
        <p:spPr>
          <a:xfrm>
            <a:off x="390079" y="0"/>
            <a:ext cx="3359042" cy="77622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sp>
        <p:nvSpPr>
          <p:cNvPr id="5" name="TextBox 4">
            <a:extLst>
              <a:ext uri="{FF2B5EF4-FFF2-40B4-BE49-F238E27FC236}">
                <a16:creationId xmlns="" xmlns:a16="http://schemas.microsoft.com/office/drawing/2014/main" id="{3873A6A8-E5E8-4062-8DDB-1963781DE792}"/>
              </a:ext>
            </a:extLst>
          </p:cNvPr>
          <p:cNvSpPr txBox="1"/>
          <p:nvPr/>
        </p:nvSpPr>
        <p:spPr>
          <a:xfrm>
            <a:off x="701304" y="524248"/>
            <a:ext cx="2788838" cy="3975620"/>
          </a:xfrm>
          <a:prstGeom prst="rect">
            <a:avLst/>
          </a:prstGeom>
          <a:noFill/>
        </p:spPr>
        <p:txBody>
          <a:bodyPr wrap="square" lIns="109669" tIns="54838" rIns="109669" bIns="54838" rtlCol="0" anchor="ctr" anchorCtr="0">
            <a:noAutofit/>
          </a:bodyPr>
          <a:lstStyle/>
          <a:p>
            <a:pPr algn="ctr" defTabSz="1096708"/>
            <a:r>
              <a:rPr lang="en-US" sz="4800" dirty="0">
                <a:solidFill>
                  <a:prstClr val="white"/>
                </a:solidFill>
                <a:latin typeface="Arial Narrow" panose="020B0606020202030204" pitchFamily="34" charset="0"/>
              </a:rPr>
              <a:t>Save on</a:t>
            </a:r>
          </a:p>
          <a:p>
            <a:pPr algn="ctr" defTabSz="1096708"/>
            <a:r>
              <a:rPr lang="en-US" sz="4800" dirty="0">
                <a:solidFill>
                  <a:prstClr val="white"/>
                </a:solidFill>
                <a:latin typeface="Arial Narrow" panose="020B0606020202030204" pitchFamily="34" charset="0"/>
              </a:rPr>
              <a:t>Your</a:t>
            </a:r>
          </a:p>
          <a:p>
            <a:pPr algn="ctr" defTabSz="1096708"/>
            <a:r>
              <a:rPr lang="en-US" sz="4800" dirty="0">
                <a:solidFill>
                  <a:prstClr val="white"/>
                </a:solidFill>
                <a:latin typeface="Arial Narrow" panose="020B0606020202030204" pitchFamily="34" charset="0"/>
              </a:rPr>
              <a:t>2019</a:t>
            </a:r>
          </a:p>
          <a:p>
            <a:pPr algn="ctr" defTabSz="1096708"/>
            <a:r>
              <a:rPr lang="en-US" sz="4800" dirty="0">
                <a:solidFill>
                  <a:prstClr val="white"/>
                </a:solidFill>
                <a:latin typeface="Arial Narrow" panose="020B0606020202030204" pitchFamily="34" charset="0"/>
              </a:rPr>
              <a:t>Taxes</a:t>
            </a:r>
          </a:p>
        </p:txBody>
      </p:sp>
      <p:sp>
        <p:nvSpPr>
          <p:cNvPr id="6" name="Rectangle 5">
            <a:extLst>
              <a:ext uri="{FF2B5EF4-FFF2-40B4-BE49-F238E27FC236}">
                <a16:creationId xmlns="" xmlns:a16="http://schemas.microsoft.com/office/drawing/2014/main" id="{269D9AF1-9CA9-40C7-A7F9-3CFDFAEE5D5D}"/>
              </a:ext>
            </a:extLst>
          </p:cNvPr>
          <p:cNvSpPr/>
          <p:nvPr/>
        </p:nvSpPr>
        <p:spPr>
          <a:xfrm>
            <a:off x="621365" y="524247"/>
            <a:ext cx="2868793" cy="408271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9669" tIns="54838" rIns="109669" bIns="54838" rtlCol="0" anchor="ctr"/>
          <a:lstStyle/>
          <a:p>
            <a:pPr algn="ctr" defTabSz="1096708"/>
            <a:endParaRPr lang="en-US" sz="2200" dirty="0">
              <a:solidFill>
                <a:prstClr val="white"/>
              </a:solidFill>
            </a:endParaRPr>
          </a:p>
        </p:txBody>
      </p:sp>
      <p:pic>
        <p:nvPicPr>
          <p:cNvPr id="7" name="Picture 6">
            <a:extLst>
              <a:ext uri="{FF2B5EF4-FFF2-40B4-BE49-F238E27FC236}">
                <a16:creationId xmlns="" xmlns:a16="http://schemas.microsoft.com/office/drawing/2014/main" id="{6D026EF2-A168-4474-A517-28DFBE0E1DCD}"/>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t="5593" b="10764"/>
          <a:stretch/>
        </p:blipFill>
        <p:spPr>
          <a:xfrm>
            <a:off x="-48290" y="4906039"/>
            <a:ext cx="4182896" cy="2352881"/>
          </a:xfrm>
          <a:prstGeom prst="rect">
            <a:avLst/>
          </a:prstGeom>
        </p:spPr>
      </p:pic>
      <p:pic>
        <p:nvPicPr>
          <p:cNvPr id="11" name="Graphic 10" descr="Stopwatch">
            <a:extLst>
              <a:ext uri="{FF2B5EF4-FFF2-40B4-BE49-F238E27FC236}">
                <a16:creationId xmlns="" xmlns:a16="http://schemas.microsoft.com/office/drawing/2014/main" id="{76284603-3392-4458-BB09-8CF83F954B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2334403" y="138520"/>
            <a:ext cx="1905918" cy="1905918"/>
          </a:xfrm>
          <a:prstGeom prst="rect">
            <a:avLst/>
          </a:prstGeom>
        </p:spPr>
      </p:pic>
      <p:sp>
        <p:nvSpPr>
          <p:cNvPr id="12" name="TextBox 11">
            <a:extLst>
              <a:ext uri="{FF2B5EF4-FFF2-40B4-BE49-F238E27FC236}">
                <a16:creationId xmlns="" xmlns:a16="http://schemas.microsoft.com/office/drawing/2014/main" id="{6F52400E-3171-4060-94AF-BD44753C367B}"/>
              </a:ext>
            </a:extLst>
          </p:cNvPr>
          <p:cNvSpPr txBox="1"/>
          <p:nvPr/>
        </p:nvSpPr>
        <p:spPr>
          <a:xfrm>
            <a:off x="3980408" y="547268"/>
            <a:ext cx="9041423" cy="857093"/>
          </a:xfrm>
          <a:prstGeom prst="rect">
            <a:avLst/>
          </a:prstGeom>
          <a:noFill/>
        </p:spPr>
        <p:txBody>
          <a:bodyPr wrap="square" lIns="109669" tIns="54838" rIns="109669" bIns="54838" rtlCol="0">
            <a:noAutofit/>
          </a:bodyPr>
          <a:lstStyle/>
          <a:p>
            <a:pPr defTabSz="1096708"/>
            <a:r>
              <a:rPr lang="en-US" sz="4800" dirty="0">
                <a:solidFill>
                  <a:srgbClr val="C00000"/>
                </a:solidFill>
                <a:latin typeface="Arial Narrow" panose="020B0606020202030204" pitchFamily="34" charset="0"/>
              </a:rPr>
              <a:t>Last-Minute Tax Strategies</a:t>
            </a:r>
          </a:p>
        </p:txBody>
      </p:sp>
    </p:spTree>
    <p:extLst>
      <p:ext uri="{BB962C8B-B14F-4D97-AF65-F5344CB8AC3E}">
        <p14:creationId xmlns:p14="http://schemas.microsoft.com/office/powerpoint/2010/main" val="299329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530047"/>
            <a:ext cx="14630400" cy="38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Dr. Brian Nester </a:t>
            </a:r>
            <a:r>
              <a:rPr lang="en-US" sz="5900" b="1" i="1" dirty="0">
                <a:solidFill>
                  <a:srgbClr val="004B70"/>
                </a:solidFill>
                <a:latin typeface="Arial Black" pitchFamily="34" charset="0"/>
              </a:rPr>
              <a:t>President &amp; CEO</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KISS - Calling Dr. Love </a:t>
            </a:r>
            <a:endParaRPr lang="en-US" sz="2900" b="1" i="1" dirty="0"/>
          </a:p>
        </p:txBody>
      </p:sp>
      <p:pic>
        <p:nvPicPr>
          <p:cNvPr id="9" name="Picture 8" descr="LVHN_Logo &amp; Tag_FullColor.jpg"/>
          <p:cNvPicPr>
            <a:picLocks noChangeAspect="1"/>
          </p:cNvPicPr>
          <p:nvPr/>
        </p:nvPicPr>
        <p:blipFill>
          <a:blip r:embed="rId2" cstate="print"/>
          <a:stretch>
            <a:fillRect/>
          </a:stretch>
        </p:blipFill>
        <p:spPr>
          <a:xfrm>
            <a:off x="3775943" y="4191000"/>
            <a:ext cx="6968260" cy="2377855"/>
          </a:xfrm>
          <a:prstGeom prst="rect">
            <a:avLst/>
          </a:prstGeom>
        </p:spPr>
      </p:pic>
    </p:spTree>
    <p:extLst>
      <p:ext uri="{BB962C8B-B14F-4D97-AF65-F5344CB8AC3E}">
        <p14:creationId xmlns:p14="http://schemas.microsoft.com/office/powerpoint/2010/main" val="1898356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0" y="579120"/>
            <a:ext cx="9997440" cy="4998720"/>
          </a:xfrm>
          <a:prstGeom prst="rect">
            <a:avLst/>
          </a:prstGeom>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4" t="83908" r="-1094" b="-566"/>
          <a:stretch/>
        </p:blipFill>
        <p:spPr bwMode="auto">
          <a:xfrm>
            <a:off x="2194560" y="5208347"/>
            <a:ext cx="10119360" cy="158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 y="4602484"/>
            <a:ext cx="14630398" cy="2117502"/>
          </a:xfrm>
          <a:prstGeom prst="rect">
            <a:avLst/>
          </a:prstGeom>
          <a:noFill/>
        </p:spPr>
        <p:txBody>
          <a:bodyPr wrap="square" lIns="146196" tIns="73099" rIns="146196" bIns="73099" rtlCol="0">
            <a:spAutoFit/>
          </a:bodyPr>
          <a:lstStyle/>
          <a:p>
            <a:pPr algn="ctr"/>
            <a:r>
              <a:rPr lang="en-US" sz="12800" dirty="0">
                <a:solidFill>
                  <a:schemeClr val="bg1"/>
                </a:solidFill>
                <a:effectLst>
                  <a:outerShdw blurRad="38100" dist="38100" dir="2700000" algn="tl">
                    <a:srgbClr val="000000">
                      <a:alpha val="43137"/>
                    </a:srgbClr>
                  </a:outerShdw>
                </a:effectLst>
                <a:latin typeface="Arial Black" panose="020B0A04020102020204" pitchFamily="34" charset="0"/>
              </a:rPr>
              <a:t>LIVE!</a:t>
            </a:r>
          </a:p>
        </p:txBody>
      </p:sp>
    </p:spTree>
    <p:extLst>
      <p:ext uri="{BB962C8B-B14F-4D97-AF65-F5344CB8AC3E}">
        <p14:creationId xmlns:p14="http://schemas.microsoft.com/office/powerpoint/2010/main" val="1449878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914404"/>
            <a:ext cx="14630400" cy="45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err="1">
                <a:solidFill>
                  <a:srgbClr val="004B70"/>
                </a:solidFill>
                <a:latin typeface="Arial Black" pitchFamily="34" charset="0"/>
              </a:rPr>
              <a:t>Ivon</a:t>
            </a:r>
            <a:r>
              <a:rPr lang="en-US" sz="9600" b="1" dirty="0">
                <a:solidFill>
                  <a:srgbClr val="004B70"/>
                </a:solidFill>
                <a:latin typeface="Arial Black" pitchFamily="34" charset="0"/>
              </a:rPr>
              <a:t> </a:t>
            </a:r>
            <a:r>
              <a:rPr lang="en-US" sz="9600" b="1" dirty="0" err="1">
                <a:solidFill>
                  <a:srgbClr val="004B70"/>
                </a:solidFill>
                <a:latin typeface="Arial Black" pitchFamily="34" charset="0"/>
              </a:rPr>
              <a:t>Creagh</a:t>
            </a:r>
            <a:r>
              <a:rPr lang="en-US" sz="9600" b="1" dirty="0">
                <a:solidFill>
                  <a:srgbClr val="004B70"/>
                </a:solidFill>
                <a:latin typeface="Arial Black" pitchFamily="34" charset="0"/>
              </a:rPr>
              <a:t>          </a:t>
            </a:r>
            <a:r>
              <a:rPr lang="en-US" sz="5000" b="1" i="1" dirty="0">
                <a:solidFill>
                  <a:srgbClr val="004B70"/>
                </a:solidFill>
                <a:latin typeface="Arial Black" pitchFamily="34" charset="0"/>
              </a:rPr>
              <a:t>Greater PA Community Bank          Region President</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Madonna - Material Girl </a:t>
            </a:r>
            <a:endParaRPr lang="en-US" sz="2900" b="1" i="1" dirty="0"/>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8294" y="4114801"/>
            <a:ext cx="3090907" cy="335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751463"/>
            <a:ext cx="14630400" cy="471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Dr. Jay Bryson     </a:t>
            </a:r>
            <a:r>
              <a:rPr lang="en-US" sz="5600" b="1" i="1" dirty="0">
                <a:solidFill>
                  <a:srgbClr val="004B70"/>
                </a:solidFill>
                <a:latin typeface="Arial Black" pitchFamily="34" charset="0"/>
              </a:rPr>
              <a:t>Managing Director and             Acting Chief Economist</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Dire Straits - Money For Nothing </a:t>
            </a:r>
            <a:endParaRPr lang="en-US" sz="2900" b="1" i="1" dirty="0"/>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4191003"/>
            <a:ext cx="3124200" cy="339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7272" y="1289601"/>
            <a:ext cx="14630400" cy="495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5900" b="1" i="1" dirty="0">
                <a:solidFill>
                  <a:srgbClr val="004B70"/>
                </a:solidFill>
                <a:latin typeface="Arial Black" pitchFamily="34" charset="0"/>
              </a:rPr>
              <a:t>Thank You for More Than 20 Years of Service as General Counsel</a:t>
            </a:r>
          </a:p>
          <a:p>
            <a:pPr algn="ctr" eaLnBrk="1" hangingPunct="1">
              <a:spcBef>
                <a:spcPts val="1200"/>
              </a:spcBef>
            </a:pPr>
            <a:r>
              <a:rPr lang="en-US" sz="5900" b="1" i="1" dirty="0">
                <a:solidFill>
                  <a:srgbClr val="004B70"/>
                </a:solidFill>
                <a:latin typeface="Arial Black" pitchFamily="34" charset="0"/>
              </a:rPr>
              <a:t> </a:t>
            </a:r>
            <a:r>
              <a:rPr lang="en-US" sz="9600" b="1" dirty="0">
                <a:solidFill>
                  <a:srgbClr val="004B70"/>
                </a:solidFill>
                <a:latin typeface="Arial Black" pitchFamily="34" charset="0"/>
              </a:rPr>
              <a:t>Ollie Foucek</a:t>
            </a:r>
          </a:p>
          <a:p>
            <a:pPr algn="ctr" eaLnBrk="1" hangingPunct="1">
              <a:spcBef>
                <a:spcPct val="50000"/>
              </a:spcBef>
            </a:pPr>
            <a:endParaRPr lang="en-US" sz="5900" i="1" dirty="0">
              <a:solidFill>
                <a:srgbClr val="004B70"/>
              </a:solidFill>
              <a:latin typeface="Arial Black" pitchFamily="34" charset="0"/>
            </a:endParaRPr>
          </a:p>
        </p:txBody>
      </p:sp>
      <p:pic>
        <p:nvPicPr>
          <p:cNvPr id="8" name="Picture 7" descr="chamber-2color"/>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24000" y="4953000"/>
            <a:ext cx="528391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4926" y="5073707"/>
            <a:ext cx="6376415" cy="1479496"/>
          </a:xfrm>
          <a:prstGeom prst="rect">
            <a:avLst/>
          </a:prstGeom>
        </p:spPr>
      </p:pic>
    </p:spTree>
    <p:extLst>
      <p:ext uri="{BB962C8B-B14F-4D97-AF65-F5344CB8AC3E}">
        <p14:creationId xmlns:p14="http://schemas.microsoft.com/office/powerpoint/2010/main" val="783997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9" descr="stagecoach_icon_english_rgb_med.jpg"/>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9199885" y="6755130"/>
            <a:ext cx="5057141" cy="13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5"/>
          <p:cNvSpPr>
            <a:spLocks noGrp="1" noChangeArrowheads="1"/>
          </p:cNvSpPr>
          <p:nvPr>
            <p:ph type="ctrTitle"/>
            <p:custDataLst>
              <p:tags r:id="rId2"/>
            </p:custDataLst>
          </p:nvPr>
        </p:nvSpPr>
        <p:spPr>
          <a:xfrm>
            <a:off x="515625" y="1632586"/>
            <a:ext cx="13421360" cy="1483994"/>
          </a:xfrm>
        </p:spPr>
        <p:txBody>
          <a:bodyPr/>
          <a:lstStyle/>
          <a:p>
            <a:pPr eaLnBrk="1" hangingPunct="1"/>
            <a:r>
              <a:rPr lang="en-US" altLang="en-US" dirty="0" smtClean="0"/>
              <a:t>The U.S. Economic Outlook</a:t>
            </a:r>
          </a:p>
        </p:txBody>
      </p:sp>
      <p:sp>
        <p:nvSpPr>
          <p:cNvPr id="56324" name="Rectangle 6"/>
          <p:cNvSpPr>
            <a:spLocks noGrp="1" noChangeArrowheads="1"/>
          </p:cNvSpPr>
          <p:nvPr>
            <p:ph type="subTitle" idx="1"/>
            <p:custDataLst>
              <p:tags r:id="rId3"/>
            </p:custDataLst>
          </p:nvPr>
        </p:nvSpPr>
        <p:spPr>
          <a:xfrm>
            <a:off x="515621" y="3406140"/>
            <a:ext cx="7312660" cy="1114426"/>
          </a:xfrm>
        </p:spPr>
        <p:txBody>
          <a:bodyPr/>
          <a:lstStyle/>
          <a:p>
            <a:pPr eaLnBrk="1" hangingPunct="1"/>
            <a:r>
              <a:rPr lang="en-US" altLang="en-US" dirty="0" smtClean="0"/>
              <a:t>Jay H. Bryson, Managing Director and Acting Chief Economist</a:t>
            </a:r>
          </a:p>
          <a:p>
            <a:pPr eaLnBrk="1" hangingPunct="1"/>
            <a:r>
              <a:rPr lang="en-US" altLang="en-US" smtClean="0"/>
              <a:t>January 28, </a:t>
            </a:r>
            <a:r>
              <a:rPr lang="en-US" altLang="en-US" dirty="0" smtClean="0"/>
              <a:t>2020</a:t>
            </a:r>
          </a:p>
        </p:txBody>
      </p:sp>
      <p:sp>
        <p:nvSpPr>
          <p:cNvPr id="8" name="Rectangle 7"/>
          <p:cNvSpPr>
            <a:spLocks noChangeArrowheads="1"/>
          </p:cNvSpPr>
          <p:nvPr>
            <p:custDataLst>
              <p:tags r:id="rId4"/>
            </p:custDataLst>
          </p:nvPr>
        </p:nvSpPr>
        <p:spPr bwMode="auto">
          <a:xfrm>
            <a:off x="543560" y="3168016"/>
            <a:ext cx="13807440" cy="62864"/>
          </a:xfrm>
          <a:prstGeom prst="rect">
            <a:avLst/>
          </a:prstGeom>
          <a:solidFill>
            <a:srgbClr val="A9B089"/>
          </a:solidFill>
          <a:ln>
            <a:noFill/>
          </a:ln>
          <a:extLst/>
        </p:spPr>
        <p:txBody>
          <a:bodyPr lIns="145325" tIns="72664" rIns="145325" bIns="72664" anchor="ctr"/>
          <a:lstStyle/>
          <a:p>
            <a:pPr algn="ctr" defTabSz="1305013" fontAlgn="base">
              <a:spcBef>
                <a:spcPct val="0"/>
              </a:spcBef>
              <a:spcAft>
                <a:spcPct val="0"/>
              </a:spcAft>
              <a:defRPr/>
            </a:pPr>
            <a:endParaRPr lang="en-US" sz="2600" dirty="0">
              <a:solidFill>
                <a:srgbClr val="FFFFFF"/>
              </a:solidFill>
              <a:cs typeface="Arial" panose="020B0604020202020204" pitchFamily="34" charset="0"/>
            </a:endParaRPr>
          </a:p>
        </p:txBody>
      </p:sp>
      <p:pic>
        <p:nvPicPr>
          <p:cNvPr id="56326" name="Picture 17" descr="WF_Securities_rgb"/>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0617205" y="461014"/>
            <a:ext cx="3319781" cy="91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362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smtClean="0"/>
              <a:t>Assumptions</a:t>
            </a:r>
          </a:p>
        </p:txBody>
      </p:sp>
      <p:sp>
        <p:nvSpPr>
          <p:cNvPr id="77827" name="Content Placeholder 2"/>
          <p:cNvSpPr>
            <a:spLocks noGrp="1"/>
          </p:cNvSpPr>
          <p:nvPr>
            <p:ph idx="1"/>
          </p:nvPr>
        </p:nvSpPr>
        <p:spPr>
          <a:xfrm>
            <a:off x="690882" y="806768"/>
            <a:ext cx="13233400" cy="6644640"/>
          </a:xfrm>
        </p:spPr>
        <p:txBody>
          <a:bodyPr/>
          <a:lstStyle/>
          <a:p>
            <a:pPr marL="0" indent="0">
              <a:spcAft>
                <a:spcPts val="1714"/>
              </a:spcAft>
              <a:buNone/>
            </a:pPr>
            <a:r>
              <a:rPr lang="en-US" altLang="en-US" sz="5000" dirty="0"/>
              <a:t>Assumptions</a:t>
            </a:r>
          </a:p>
          <a:p>
            <a:pPr marL="323992" lvl="1" indent="0">
              <a:spcBef>
                <a:spcPts val="286"/>
              </a:spcBef>
              <a:buNone/>
            </a:pPr>
            <a:endParaRPr lang="en-US" altLang="en-US" sz="3400" dirty="0"/>
          </a:p>
          <a:p>
            <a:pPr lvl="1">
              <a:spcBef>
                <a:spcPts val="286"/>
              </a:spcBef>
              <a:spcAft>
                <a:spcPts val="1142"/>
              </a:spcAft>
              <a:buClrTx/>
            </a:pPr>
            <a:r>
              <a:rPr lang="en-US" altLang="en-US" sz="3400" dirty="0"/>
              <a:t>The US and China will not levy any further bilateral tariffs, but the existing tariffs that both sides have already placed on each other are not reduced</a:t>
            </a:r>
          </a:p>
          <a:p>
            <a:pPr marL="323992" lvl="1" indent="0">
              <a:spcBef>
                <a:spcPts val="286"/>
              </a:spcBef>
              <a:spcAft>
                <a:spcPts val="1142"/>
              </a:spcAft>
              <a:buClrTx/>
              <a:buNone/>
            </a:pPr>
            <a:endParaRPr lang="en-US" altLang="en-US" sz="3400" dirty="0"/>
          </a:p>
          <a:p>
            <a:pPr lvl="1">
              <a:spcBef>
                <a:spcPts val="286"/>
              </a:spcBef>
              <a:spcAft>
                <a:spcPts val="1142"/>
              </a:spcAft>
              <a:buClrTx/>
            </a:pPr>
            <a:r>
              <a:rPr lang="en-US" altLang="en-US" sz="3400" dirty="0"/>
              <a:t>No trade war with the European Union, Japan or Mexico</a:t>
            </a:r>
          </a:p>
          <a:p>
            <a:pPr lvl="1">
              <a:spcBef>
                <a:spcPts val="286"/>
              </a:spcBef>
              <a:spcAft>
                <a:spcPts val="1142"/>
              </a:spcAft>
              <a:buClrTx/>
            </a:pPr>
            <a:endParaRPr lang="en-US" altLang="en-US" sz="3400" dirty="0"/>
          </a:p>
          <a:p>
            <a:pPr lvl="1">
              <a:spcBef>
                <a:spcPts val="286"/>
              </a:spcBef>
              <a:spcAft>
                <a:spcPts val="1142"/>
              </a:spcAft>
              <a:buClrTx/>
            </a:pPr>
            <a:r>
              <a:rPr lang="en-US" altLang="en-US" sz="3400" dirty="0"/>
              <a:t>No assumptions regarding the outcome of the U.S. elections in November</a:t>
            </a:r>
          </a:p>
          <a:p>
            <a:pPr lvl="1">
              <a:spcBef>
                <a:spcPts val="286"/>
              </a:spcBef>
              <a:spcAft>
                <a:spcPts val="1142"/>
              </a:spcAft>
              <a:buClrTx/>
            </a:pPr>
            <a:endParaRPr lang="en-US" altLang="en-US" sz="3400" dirty="0"/>
          </a:p>
        </p:txBody>
      </p:sp>
      <p:sp>
        <p:nvSpPr>
          <p:cNvPr id="7782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60284" indent="-407794">
              <a:defRPr>
                <a:solidFill>
                  <a:schemeClr val="tx1"/>
                </a:solidFill>
                <a:latin typeface="Arial" panose="020B0604020202020204" pitchFamily="34" charset="0"/>
                <a:cs typeface="Arial" panose="020B0604020202020204" pitchFamily="34" charset="0"/>
              </a:defRPr>
            </a:lvl2pPr>
            <a:lvl3pPr marL="1631179" indent="-326236">
              <a:defRPr>
                <a:solidFill>
                  <a:schemeClr val="tx1"/>
                </a:solidFill>
                <a:latin typeface="Arial" panose="020B0604020202020204" pitchFamily="34" charset="0"/>
                <a:cs typeface="Arial" panose="020B0604020202020204" pitchFamily="34" charset="0"/>
              </a:defRPr>
            </a:lvl3pPr>
            <a:lvl4pPr marL="2283671" indent="-326236">
              <a:defRPr>
                <a:solidFill>
                  <a:schemeClr val="tx1"/>
                </a:solidFill>
                <a:latin typeface="Arial" panose="020B0604020202020204" pitchFamily="34" charset="0"/>
                <a:cs typeface="Arial" panose="020B0604020202020204" pitchFamily="34" charset="0"/>
              </a:defRPr>
            </a:lvl4pPr>
            <a:lvl5pPr marL="2936144" indent="-326236">
              <a:defRPr>
                <a:solidFill>
                  <a:schemeClr val="tx1"/>
                </a:solidFill>
                <a:latin typeface="Arial" panose="020B0604020202020204" pitchFamily="34" charset="0"/>
                <a:cs typeface="Arial" panose="020B0604020202020204" pitchFamily="34" charset="0"/>
              </a:defRPr>
            </a:lvl5pPr>
            <a:lvl6pPr marL="3588614"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241104"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893577"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546054"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EF2793-FE0F-4900-9837-0652C48BC115}" type="slidenum">
              <a:rPr lang="en-US" altLang="en-US" smtClean="0">
                <a:solidFill>
                  <a:srgbClr val="A9B089"/>
                </a:solidFill>
                <a:latin typeface="Verdana" panose="020B0604030504040204" pitchFamily="34" charset="0"/>
                <a:cs typeface="Verdana" panose="020B0604030504040204" pitchFamily="34" charset="0"/>
              </a:rPr>
              <a:pPr/>
              <a:t>41</a:t>
            </a:fld>
            <a:endParaRPr lang="en-US" altLang="en-US" dirty="0" smtClean="0">
              <a:solidFill>
                <a:srgbClr val="A9B089"/>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403527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42</a:t>
            </a:fld>
            <a:endParaRPr lang="en-US" altLang="en-US" sz="1400" dirty="0">
              <a:solidFill>
                <a:srgbClr val="A9B089"/>
              </a:solidFill>
              <a:latin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606111" y="1245880"/>
            <a:ext cx="8912054" cy="5135216"/>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Real GDP Forecast</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Our forecast looks for the economic expansion to continue in coming quarters, although we expect that the pace of growth will remain modest</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and Wells Fargo Securities, January 2020 </a:t>
            </a:r>
          </a:p>
        </p:txBody>
      </p:sp>
    </p:spTree>
    <p:extLst>
      <p:ext uri="{BB962C8B-B14F-4D97-AF65-F5344CB8AC3E}">
        <p14:creationId xmlns:p14="http://schemas.microsoft.com/office/powerpoint/2010/main" val="39300907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43</a:t>
            </a:fld>
            <a:endParaRPr lang="en-US" altLang="en-US" sz="1400" dirty="0">
              <a:solidFill>
                <a:srgbClr val="A9B089"/>
              </a:solidFill>
              <a:latin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606111" y="1245880"/>
            <a:ext cx="8930878" cy="5146062"/>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Real PCE Forecast</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Growth in real consumer spending should remain generally solid</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and Wells Fargo Securities, January 2020 </a:t>
            </a:r>
          </a:p>
        </p:txBody>
      </p:sp>
    </p:spTree>
    <p:extLst>
      <p:ext uri="{BB962C8B-B14F-4D97-AF65-F5344CB8AC3E}">
        <p14:creationId xmlns:p14="http://schemas.microsoft.com/office/powerpoint/2010/main" val="2888501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44</a:t>
            </a:fld>
            <a:endParaRPr lang="en-US" altLang="en-US" sz="1400" dirty="0">
              <a:solidFill>
                <a:srgbClr val="A9B089"/>
              </a:solidFill>
              <a:latin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575624" y="1256627"/>
            <a:ext cx="8952011" cy="5158240"/>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U.S. Nonfarm Employment Change</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Employment growth </a:t>
            </a:r>
          </a:p>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generally remains solid</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Labor and Wells Fargo Securities, January 2020 </a:t>
            </a:r>
          </a:p>
        </p:txBody>
      </p:sp>
    </p:spTree>
    <p:extLst>
      <p:ext uri="{BB962C8B-B14F-4D97-AF65-F5344CB8AC3E}">
        <p14:creationId xmlns:p14="http://schemas.microsoft.com/office/powerpoint/2010/main" val="3139373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fontAlgn="base">
              <a:spcBef>
                <a:spcPct val="0"/>
              </a:spcBef>
              <a:spcAft>
                <a:spcPct val="0"/>
              </a:spcAft>
              <a:buClrTx/>
              <a:buSzTx/>
              <a:buNone/>
            </a:pPr>
            <a:fld id="{A7CB7BFA-07A7-420F-8F15-F79C125D6E8C}"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fontAlgn="base">
                <a:spcBef>
                  <a:spcPct val="0"/>
                </a:spcBef>
                <a:spcAft>
                  <a:spcPct val="0"/>
                </a:spcAft>
                <a:buClrTx/>
                <a:buSzTx/>
                <a:buNone/>
              </a:pPr>
              <a:t>45</a:t>
            </a:fld>
            <a:endParaRPr lang="en-US" altLang="en-US" dirty="0">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569008" y="1321310"/>
            <a:ext cx="8881610" cy="5117674"/>
          </a:xfrm>
          <a:prstGeom prst="rect">
            <a:avLst/>
          </a:prstGeom>
          <a:noFill/>
          <a:ln>
            <a:noFill/>
          </a:ln>
        </p:spPr>
      </p:pic>
      <p:sp>
        <p:nvSpPr>
          <p:cNvPr id="62468" name="Rectangle 3"/>
          <p:cNvSpPr>
            <a:spLocks noGrp="1" noChangeArrowheads="1"/>
          </p:cNvSpPr>
          <p:nvPr>
            <p:ph type="title" idx="4294967295"/>
          </p:nvPr>
        </p:nvSpPr>
        <p:spPr/>
        <p:txBody>
          <a:bodyPr/>
          <a:lstStyle/>
          <a:p>
            <a:pPr eaLnBrk="1" hangingPunct="1"/>
            <a:r>
              <a:rPr lang="en-US" altLang="en-US" dirty="0" smtClean="0"/>
              <a:t>Household Debt-to-Income Ratio</a:t>
            </a:r>
          </a:p>
        </p:txBody>
      </p:sp>
      <p:sp>
        <p:nvSpPr>
          <p:cNvPr id="62469" name="Text Box 18"/>
          <p:cNvSpPr txBox="1">
            <a:spLocks noChangeArrowheads="1"/>
          </p:cNvSpPr>
          <p:nvPr/>
        </p:nvSpPr>
        <p:spPr bwMode="auto">
          <a:xfrm>
            <a:off x="365790" y="822960"/>
            <a:ext cx="4975861" cy="649986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household sector has </a:t>
            </a:r>
          </a:p>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de-levered over the past decade</a:t>
            </a:r>
          </a:p>
        </p:txBody>
      </p:sp>
      <p:sp>
        <p:nvSpPr>
          <p:cNvPr id="6247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Federal Reserve Board and Wells Fargo Securities, January 2020 </a:t>
            </a:r>
          </a:p>
        </p:txBody>
      </p:sp>
    </p:spTree>
    <p:extLst>
      <p:ext uri="{BB962C8B-B14F-4D97-AF65-F5344CB8AC3E}">
        <p14:creationId xmlns:p14="http://schemas.microsoft.com/office/powerpoint/2010/main" val="1953541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fontAlgn="base">
              <a:spcBef>
                <a:spcPct val="0"/>
              </a:spcBef>
              <a:spcAft>
                <a:spcPct val="0"/>
              </a:spcAft>
              <a:buClrTx/>
              <a:buSzTx/>
              <a:buNone/>
            </a:pPr>
            <a:fld id="{A7CB7BFA-07A7-420F-8F15-F79C125D6E8C}"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fontAlgn="base">
                <a:spcBef>
                  <a:spcPct val="0"/>
                </a:spcBef>
                <a:spcAft>
                  <a:spcPct val="0"/>
                </a:spcAft>
                <a:buClrTx/>
                <a:buSzTx/>
                <a:buNone/>
              </a:pPr>
              <a:t>46</a:t>
            </a:fld>
            <a:endParaRPr lang="en-US" altLang="en-US" dirty="0">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507347" y="1291269"/>
            <a:ext cx="8891941" cy="5123627"/>
          </a:xfrm>
          <a:prstGeom prst="rect">
            <a:avLst/>
          </a:prstGeom>
          <a:noFill/>
          <a:ln>
            <a:noFill/>
          </a:ln>
        </p:spPr>
      </p:pic>
      <p:sp>
        <p:nvSpPr>
          <p:cNvPr id="62468" name="Rectangle 3"/>
          <p:cNvSpPr>
            <a:spLocks noGrp="1" noChangeArrowheads="1"/>
          </p:cNvSpPr>
          <p:nvPr>
            <p:ph type="title" idx="4294967295"/>
          </p:nvPr>
        </p:nvSpPr>
        <p:spPr/>
        <p:txBody>
          <a:bodyPr/>
          <a:lstStyle/>
          <a:p>
            <a:pPr eaLnBrk="1" hangingPunct="1"/>
            <a:r>
              <a:rPr lang="en-US" altLang="en-US" dirty="0" smtClean="0"/>
              <a:t>Financial Obligations Ratio</a:t>
            </a:r>
          </a:p>
        </p:txBody>
      </p:sp>
      <p:sp>
        <p:nvSpPr>
          <p:cNvPr id="62469" name="Text Box 18"/>
          <p:cNvSpPr txBox="1">
            <a:spLocks noChangeArrowheads="1"/>
          </p:cNvSpPr>
          <p:nvPr/>
        </p:nvSpPr>
        <p:spPr bwMode="auto">
          <a:xfrm>
            <a:off x="365790" y="822960"/>
            <a:ext cx="4975861" cy="649986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financial obligations ratio </a:t>
            </a:r>
          </a:p>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for households is very low today</a:t>
            </a:r>
          </a:p>
        </p:txBody>
      </p:sp>
      <p:sp>
        <p:nvSpPr>
          <p:cNvPr id="6247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Federal Reserve Board and Wells Fargo Securities, January 2020 </a:t>
            </a:r>
          </a:p>
        </p:txBody>
      </p:sp>
    </p:spTree>
    <p:extLst>
      <p:ext uri="{BB962C8B-B14F-4D97-AF65-F5344CB8AC3E}">
        <p14:creationId xmlns:p14="http://schemas.microsoft.com/office/powerpoint/2010/main" val="4013727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fontAlgn="base">
              <a:spcBef>
                <a:spcPct val="0"/>
              </a:spcBef>
              <a:spcAft>
                <a:spcPct val="0"/>
              </a:spcAft>
              <a:buClrTx/>
              <a:buSzTx/>
              <a:buNone/>
            </a:pPr>
            <a:fld id="{A7CB7BFA-07A7-420F-8F15-F79C125D6E8C}"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fontAlgn="base">
                <a:spcBef>
                  <a:spcPct val="0"/>
                </a:spcBef>
                <a:spcAft>
                  <a:spcPct val="0"/>
                </a:spcAft>
                <a:buClrTx/>
                <a:buSzTx/>
                <a:buNone/>
              </a:pPr>
              <a:t>47</a:t>
            </a:fld>
            <a:endParaRPr lang="en-US" altLang="en-US" dirty="0">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507319" y="1291240"/>
            <a:ext cx="8876058" cy="5114474"/>
          </a:xfrm>
          <a:prstGeom prst="rect">
            <a:avLst/>
          </a:prstGeom>
          <a:noFill/>
          <a:ln>
            <a:noFill/>
          </a:ln>
        </p:spPr>
      </p:pic>
      <p:sp>
        <p:nvSpPr>
          <p:cNvPr id="62468" name="Rectangle 3"/>
          <p:cNvSpPr>
            <a:spLocks noGrp="1" noChangeArrowheads="1"/>
          </p:cNvSpPr>
          <p:nvPr>
            <p:ph type="title" idx="4294967295"/>
          </p:nvPr>
        </p:nvSpPr>
        <p:spPr/>
        <p:txBody>
          <a:bodyPr/>
          <a:lstStyle/>
          <a:p>
            <a:pPr eaLnBrk="1" hangingPunct="1"/>
            <a:r>
              <a:rPr lang="en-US" altLang="en-US" dirty="0" smtClean="0"/>
              <a:t>Personal Saving Rate</a:t>
            </a:r>
          </a:p>
        </p:txBody>
      </p:sp>
      <p:sp>
        <p:nvSpPr>
          <p:cNvPr id="62469" name="Text Box 18"/>
          <p:cNvSpPr txBox="1">
            <a:spLocks noChangeArrowheads="1"/>
          </p:cNvSpPr>
          <p:nvPr/>
        </p:nvSpPr>
        <p:spPr bwMode="auto">
          <a:xfrm>
            <a:off x="365790" y="822960"/>
            <a:ext cx="4975861" cy="649986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elevated saving rate can act as a shock absorber for households</a:t>
            </a:r>
          </a:p>
        </p:txBody>
      </p:sp>
      <p:sp>
        <p:nvSpPr>
          <p:cNvPr id="6247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and Wells Fargo Securities, January 2020 </a:t>
            </a:r>
          </a:p>
        </p:txBody>
      </p:sp>
    </p:spTree>
    <p:extLst>
      <p:ext uri="{BB962C8B-B14F-4D97-AF65-F5344CB8AC3E}">
        <p14:creationId xmlns:p14="http://schemas.microsoft.com/office/powerpoint/2010/main" val="1726180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48</a:t>
            </a:fld>
            <a:endParaRPr lang="en-US" altLang="en-US" sz="1400" dirty="0">
              <a:solidFill>
                <a:srgbClr val="A9B089"/>
              </a:solidFill>
              <a:latin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606111" y="1245880"/>
            <a:ext cx="8930878" cy="5146062"/>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Real BFI Forecast</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In our view, lingering uncertainty about trade policy will continue to exert some headwinds on business fixed investment spending</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and Wells Fargo Securities, January 2020 </a:t>
            </a:r>
          </a:p>
        </p:txBody>
      </p:sp>
    </p:spTree>
    <p:extLst>
      <p:ext uri="{BB962C8B-B14F-4D97-AF65-F5344CB8AC3E}">
        <p14:creationId xmlns:p14="http://schemas.microsoft.com/office/powerpoint/2010/main" val="4208386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fontAlgn="base">
              <a:spcBef>
                <a:spcPct val="0"/>
              </a:spcBef>
              <a:spcAft>
                <a:spcPct val="0"/>
              </a:spcAft>
              <a:buClrTx/>
              <a:buSzTx/>
              <a:buNone/>
            </a:pPr>
            <a:fld id="{A7CB7BFA-07A7-420F-8F15-F79C125D6E8C}"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fontAlgn="base">
                <a:spcBef>
                  <a:spcPct val="0"/>
                </a:spcBef>
                <a:spcAft>
                  <a:spcPct val="0"/>
                </a:spcAft>
                <a:buClrTx/>
                <a:buSzTx/>
                <a:buNone/>
              </a:pPr>
              <a:t>49</a:t>
            </a:fld>
            <a:endParaRPr lang="en-US" altLang="en-US" dirty="0">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644283" y="1236735"/>
            <a:ext cx="8785606" cy="5062355"/>
          </a:xfrm>
          <a:prstGeom prst="rect">
            <a:avLst/>
          </a:prstGeom>
          <a:noFill/>
          <a:ln>
            <a:noFill/>
          </a:ln>
        </p:spPr>
      </p:pic>
      <p:sp>
        <p:nvSpPr>
          <p:cNvPr id="62468" name="Rectangle 3"/>
          <p:cNvSpPr>
            <a:spLocks noGrp="1" noChangeArrowheads="1"/>
          </p:cNvSpPr>
          <p:nvPr>
            <p:ph type="title" idx="4294967295"/>
          </p:nvPr>
        </p:nvSpPr>
        <p:spPr/>
        <p:txBody>
          <a:bodyPr/>
          <a:lstStyle/>
          <a:p>
            <a:pPr eaLnBrk="1" hangingPunct="1"/>
            <a:r>
              <a:rPr lang="en-US" altLang="en-US" dirty="0" smtClean="0"/>
              <a:t>PCE Inflation</a:t>
            </a:r>
          </a:p>
        </p:txBody>
      </p:sp>
      <p:sp>
        <p:nvSpPr>
          <p:cNvPr id="62469" name="Text Box 18"/>
          <p:cNvSpPr txBox="1">
            <a:spLocks noChangeArrowheads="1"/>
          </p:cNvSpPr>
          <p:nvPr/>
        </p:nvSpPr>
        <p:spPr bwMode="auto">
          <a:xfrm>
            <a:off x="365760" y="822959"/>
            <a:ext cx="4974336" cy="6495898"/>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Rates of consumer price inflation currently stand below the Fed’s target</a:t>
            </a:r>
          </a:p>
        </p:txBody>
      </p:sp>
      <p:sp>
        <p:nvSpPr>
          <p:cNvPr id="6247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and Wells Fargo Securities, January 2020</a:t>
            </a:r>
          </a:p>
        </p:txBody>
      </p:sp>
    </p:spTree>
    <p:extLst>
      <p:ext uri="{BB962C8B-B14F-4D97-AF65-F5344CB8AC3E}">
        <p14:creationId xmlns:p14="http://schemas.microsoft.com/office/powerpoint/2010/main" val="2691172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ber-2color"/>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810031" y="4724403"/>
            <a:ext cx="7104445" cy="21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1530047"/>
            <a:ext cx="14630400" cy="434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Frank Facchiano</a:t>
            </a:r>
          </a:p>
          <a:p>
            <a:pPr algn="ctr" eaLnBrk="1" hangingPunct="1">
              <a:spcBef>
                <a:spcPct val="50000"/>
              </a:spcBef>
            </a:pPr>
            <a:r>
              <a:rPr lang="en-US" sz="5900" b="1" i="1" dirty="0">
                <a:solidFill>
                  <a:srgbClr val="004B70"/>
                </a:solidFill>
                <a:latin typeface="Arial Black" pitchFamily="34" charset="0"/>
              </a:rPr>
              <a:t>COO &amp; EVP Member Relations</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The Who - Eminence Front </a:t>
            </a:r>
            <a:endParaRPr lang="en-US" sz="2900" b="1" i="1" dirty="0"/>
          </a:p>
        </p:txBody>
      </p:sp>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fontAlgn="base">
              <a:spcBef>
                <a:spcPct val="0"/>
              </a:spcBef>
              <a:spcAft>
                <a:spcPct val="0"/>
              </a:spcAft>
              <a:buClrTx/>
              <a:buSzTx/>
              <a:buNone/>
            </a:pPr>
            <a:fld id="{C1ADD625-4F45-4A4C-844A-9FC23C99634B}"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fontAlgn="base">
                <a:spcBef>
                  <a:spcPct val="0"/>
                </a:spcBef>
                <a:spcAft>
                  <a:spcPct val="0"/>
                </a:spcAft>
                <a:buClrTx/>
                <a:buSzTx/>
                <a:buNone/>
              </a:pPr>
              <a:t>50</a:t>
            </a:fld>
            <a:endParaRPr lang="en-US" altLang="en-US" dirty="0">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675314" y="1357957"/>
            <a:ext cx="8788206" cy="5063854"/>
          </a:xfrm>
          <a:prstGeom prst="rect">
            <a:avLst/>
          </a:prstGeom>
          <a:noFill/>
          <a:ln>
            <a:noFill/>
          </a:ln>
        </p:spPr>
      </p:pic>
      <p:sp>
        <p:nvSpPr>
          <p:cNvPr id="63492" name="Rectangle 3"/>
          <p:cNvSpPr>
            <a:spLocks noGrp="1" noChangeArrowheads="1"/>
          </p:cNvSpPr>
          <p:nvPr>
            <p:ph type="title" idx="4294967295"/>
          </p:nvPr>
        </p:nvSpPr>
        <p:spPr/>
        <p:txBody>
          <a:bodyPr/>
          <a:lstStyle/>
          <a:p>
            <a:pPr eaLnBrk="1" hangingPunct="1"/>
            <a:r>
              <a:rPr lang="en-US" altLang="en-US" dirty="0" smtClean="0"/>
              <a:t>Fed Funds Target Rate</a:t>
            </a:r>
          </a:p>
        </p:txBody>
      </p:sp>
      <p:sp>
        <p:nvSpPr>
          <p:cNvPr id="63493" name="Text Box 18"/>
          <p:cNvSpPr txBox="1">
            <a:spLocks noChangeArrowheads="1"/>
          </p:cNvSpPr>
          <p:nvPr/>
        </p:nvSpPr>
        <p:spPr bwMode="auto">
          <a:xfrm>
            <a:off x="365790" y="822960"/>
            <a:ext cx="4975861" cy="649986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We look for the Fed to remain on hold through the end of 2021</a:t>
            </a:r>
          </a:p>
        </p:txBody>
      </p:sp>
      <p:sp>
        <p:nvSpPr>
          <p:cNvPr id="63494"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Federal Reserve Board and Wells Fargo Securities, January 2020 </a:t>
            </a:r>
          </a:p>
        </p:txBody>
      </p:sp>
    </p:spTree>
    <p:extLst>
      <p:ext uri="{BB962C8B-B14F-4D97-AF65-F5344CB8AC3E}">
        <p14:creationId xmlns:p14="http://schemas.microsoft.com/office/powerpoint/2010/main" val="37534625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51</a:t>
            </a:fld>
            <a:endParaRPr lang="en-US" altLang="en-US" sz="1400" dirty="0">
              <a:solidFill>
                <a:srgbClr val="A9B089"/>
              </a:solidFill>
              <a:latin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606111" y="1245882"/>
            <a:ext cx="8930878" cy="5138983"/>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Business Cycles</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This is the longest economic expansion on record</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National Bureau of Economic Research and Wells Fargo Securities, January 2020 </a:t>
            </a:r>
          </a:p>
        </p:txBody>
      </p:sp>
    </p:spTree>
    <p:extLst>
      <p:ext uri="{BB962C8B-B14F-4D97-AF65-F5344CB8AC3E}">
        <p14:creationId xmlns:p14="http://schemas.microsoft.com/office/powerpoint/2010/main" val="1624909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52</a:t>
            </a:fld>
            <a:endParaRPr lang="en-US" altLang="en-US" sz="1400" dirty="0">
              <a:solidFill>
                <a:srgbClr val="A9B089"/>
              </a:solidFill>
              <a:latin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606113" y="1245881"/>
            <a:ext cx="8906326" cy="5124856"/>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U.S. Debt by Sector</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debt-to-GDP ratio of the U.S. economy has receded somewhat in recent years</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Federal Reserve Board and Wells Fargo Securities, January 2020 </a:t>
            </a:r>
          </a:p>
        </p:txBody>
      </p:sp>
    </p:spTree>
    <p:extLst>
      <p:ext uri="{BB962C8B-B14F-4D97-AF65-F5344CB8AC3E}">
        <p14:creationId xmlns:p14="http://schemas.microsoft.com/office/powerpoint/2010/main" val="31805670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53</a:t>
            </a:fld>
            <a:endParaRPr lang="en-US" altLang="en-US" sz="1400" dirty="0">
              <a:solidFill>
                <a:srgbClr val="A9B089"/>
              </a:solidFill>
              <a:latin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606140" y="1245909"/>
            <a:ext cx="8894075" cy="5117807"/>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Change in Debt by Sector</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financial and household sectors have de-levered while leverage in the government sector has risen</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Federal Reserve Board and Wells Fargo Securities, January 2020 </a:t>
            </a:r>
          </a:p>
        </p:txBody>
      </p:sp>
    </p:spTree>
    <p:extLst>
      <p:ext uri="{BB962C8B-B14F-4D97-AF65-F5344CB8AC3E}">
        <p14:creationId xmlns:p14="http://schemas.microsoft.com/office/powerpoint/2010/main" val="19271628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54</a:t>
            </a:fld>
            <a:endParaRPr lang="en-US" altLang="en-US" sz="1400" dirty="0">
              <a:solidFill>
                <a:srgbClr val="A9B089"/>
              </a:solidFill>
              <a:latin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606113" y="1245882"/>
            <a:ext cx="8906326" cy="5131915"/>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Government Debt</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debt-to-GDP ratio of the U.S. government is not wildly out of line</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International Monetary Fund and Wells Fargo Securities, January 2020 </a:t>
            </a:r>
          </a:p>
        </p:txBody>
      </p:sp>
    </p:spTree>
    <p:extLst>
      <p:ext uri="{BB962C8B-B14F-4D97-AF65-F5344CB8AC3E}">
        <p14:creationId xmlns:p14="http://schemas.microsoft.com/office/powerpoint/2010/main" val="26495984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55</a:t>
            </a:fld>
            <a:endParaRPr lang="en-US" altLang="en-US" sz="1400" dirty="0">
              <a:solidFill>
                <a:srgbClr val="A9B089"/>
              </a:solidFill>
              <a:latin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606111" y="1245882"/>
            <a:ext cx="8930878" cy="5138983"/>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Non-Financial Business Debt</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debt-to-GDP ratio of the non-financial business sector stands at a record high </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Federal Reserve Board and Wells Fargo Securities, January 2020 </a:t>
            </a:r>
          </a:p>
        </p:txBody>
      </p:sp>
    </p:spTree>
    <p:extLst>
      <p:ext uri="{BB962C8B-B14F-4D97-AF65-F5344CB8AC3E}">
        <p14:creationId xmlns:p14="http://schemas.microsoft.com/office/powerpoint/2010/main" val="4126708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fontAlgn="base">
              <a:spcBef>
                <a:spcPct val="0"/>
              </a:spcBef>
              <a:spcAft>
                <a:spcPct val="0"/>
              </a:spcAft>
              <a:buClrTx/>
              <a:buSzTx/>
              <a:buNone/>
            </a:pPr>
            <a:fld id="{A7CB7BFA-07A7-420F-8F15-F79C125D6E8C}"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fontAlgn="base">
                <a:spcBef>
                  <a:spcPct val="0"/>
                </a:spcBef>
                <a:spcAft>
                  <a:spcPct val="0"/>
                </a:spcAft>
                <a:buClrTx/>
                <a:buSzTx/>
                <a:buNone/>
              </a:pPr>
              <a:t>56</a:t>
            </a:fld>
            <a:endParaRPr lang="en-US" altLang="en-US" dirty="0">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pic>
        <p:nvPicPr>
          <p:cNvPr id="2" name="Picture 1"/>
          <p:cNvPicPr>
            <a:picLocks noChangeAspect="1"/>
          </p:cNvPicPr>
          <p:nvPr>
            <p:custDataLst>
              <p:tags r:id="rId1"/>
            </p:custDataLst>
          </p:nvPr>
        </p:nvPicPr>
        <p:blipFill>
          <a:blip r:embed="rId3"/>
          <a:stretch>
            <a:fillRect/>
          </a:stretch>
        </p:blipFill>
        <p:spPr>
          <a:xfrm>
            <a:off x="5562576" y="1112620"/>
            <a:ext cx="8888038" cy="5121378"/>
          </a:xfrm>
          <a:prstGeom prst="rect">
            <a:avLst/>
          </a:prstGeom>
          <a:noFill/>
          <a:ln>
            <a:noFill/>
          </a:ln>
        </p:spPr>
      </p:pic>
      <p:sp>
        <p:nvSpPr>
          <p:cNvPr id="62468" name="Rectangle 3"/>
          <p:cNvSpPr>
            <a:spLocks noGrp="1" noChangeArrowheads="1"/>
          </p:cNvSpPr>
          <p:nvPr>
            <p:ph type="title" idx="4294967295"/>
          </p:nvPr>
        </p:nvSpPr>
        <p:spPr/>
        <p:txBody>
          <a:bodyPr/>
          <a:lstStyle/>
          <a:p>
            <a:pPr eaLnBrk="1" hangingPunct="1"/>
            <a:r>
              <a:rPr lang="en-US" altLang="en-US" dirty="0" smtClean="0"/>
              <a:t>Interest Coverage Ratio</a:t>
            </a:r>
          </a:p>
        </p:txBody>
      </p:sp>
      <p:sp>
        <p:nvSpPr>
          <p:cNvPr id="62469" name="Text Box 18"/>
          <p:cNvSpPr txBox="1">
            <a:spLocks noChangeArrowheads="1"/>
          </p:cNvSpPr>
          <p:nvPr/>
        </p:nvSpPr>
        <p:spPr bwMode="auto">
          <a:xfrm>
            <a:off x="365790" y="822960"/>
            <a:ext cx="4975861" cy="649986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The debt-servicing ability of the non-financial business sector has deteriorated somewhat over the past few years</a:t>
            </a:r>
          </a:p>
        </p:txBody>
      </p:sp>
      <p:sp>
        <p:nvSpPr>
          <p:cNvPr id="6247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Federal Reserve Board, U.S. Department of Commerce and Wells Fargo Securities, January 2020 </a:t>
            </a:r>
          </a:p>
        </p:txBody>
      </p:sp>
    </p:spTree>
    <p:extLst>
      <p:ext uri="{BB962C8B-B14F-4D97-AF65-F5344CB8AC3E}">
        <p14:creationId xmlns:p14="http://schemas.microsoft.com/office/powerpoint/2010/main" val="1058419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1pPr>
            <a:lvl2pPr marL="1060284" indent="-407794">
              <a:spcBef>
                <a:spcPct val="20000"/>
              </a:spcBef>
              <a:buClr>
                <a:schemeClr val="tx1"/>
              </a:buClr>
              <a:buSzPct val="115000"/>
              <a:buFont typeface="Wingdings" panose="05000000000000000000" pitchFamily="2" charset="2"/>
              <a:buChar char="§"/>
              <a:defRPr sz="1700">
                <a:solidFill>
                  <a:schemeClr val="tx1"/>
                </a:solidFill>
                <a:latin typeface="Georgia" panose="02040502050405020303" pitchFamily="18" charset="0"/>
              </a:defRPr>
            </a:lvl2pPr>
            <a:lvl3pPr marL="1631179"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3pPr>
            <a:lvl4pPr marL="2283671"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4pPr>
            <a:lvl5pPr marL="2936144" indent="-326236">
              <a:spcBef>
                <a:spcPct val="20000"/>
              </a:spcBef>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5pPr>
            <a:lvl6pPr marL="358861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6pPr>
            <a:lvl7pPr marL="424110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7pPr>
            <a:lvl8pPr marL="4893577"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8pPr>
            <a:lvl9pPr marL="5546054" indent="-326236" eaLnBrk="0" fontAlgn="base" hangingPunct="0">
              <a:spcBef>
                <a:spcPct val="20000"/>
              </a:spcBef>
              <a:spcAft>
                <a:spcPct val="0"/>
              </a:spcAft>
              <a:buClr>
                <a:schemeClr val="tx1"/>
              </a:buClr>
              <a:buSzPct val="115000"/>
              <a:buFont typeface="Wingdings" panose="05000000000000000000" pitchFamily="2" charset="2"/>
              <a:buChar char="§"/>
              <a:defRPr sz="1400">
                <a:solidFill>
                  <a:schemeClr val="tx1"/>
                </a:solidFill>
                <a:latin typeface="Georgia" panose="02040502050405020303" pitchFamily="18" charset="0"/>
              </a:defRPr>
            </a:lvl9pPr>
          </a:lstStyle>
          <a:p>
            <a:pPr>
              <a:spcBef>
                <a:spcPct val="0"/>
              </a:spcBef>
              <a:buClrTx/>
              <a:buSzTx/>
              <a:buFontTx/>
              <a:buNone/>
            </a:pPr>
            <a:fld id="{864DC5B3-EA3C-4C10-8255-979946BD326A}" type="slidenum">
              <a:rPr lang="en-US" altLang="en-US" sz="1400">
                <a:solidFill>
                  <a:srgbClr val="A9B089"/>
                </a:solidFill>
                <a:latin typeface="Verdana" panose="020B0604030504040204" pitchFamily="34" charset="0"/>
              </a:rPr>
              <a:pPr>
                <a:spcBef>
                  <a:spcPct val="0"/>
                </a:spcBef>
                <a:buClrTx/>
                <a:buSzTx/>
                <a:buFontTx/>
                <a:buNone/>
              </a:pPr>
              <a:t>57</a:t>
            </a:fld>
            <a:endParaRPr lang="en-US" altLang="en-US" sz="1400" dirty="0">
              <a:solidFill>
                <a:srgbClr val="A9B089"/>
              </a:solidFill>
              <a:latin typeface="Verdana" panose="020B0604030504040204" pitchFamily="34" charset="0"/>
            </a:endParaRPr>
          </a:p>
        </p:txBody>
      </p:sp>
      <p:pic>
        <p:nvPicPr>
          <p:cNvPr id="3" name="Picture 2"/>
          <p:cNvPicPr>
            <a:picLocks noChangeAspect="1"/>
          </p:cNvPicPr>
          <p:nvPr>
            <p:custDataLst>
              <p:tags r:id="rId1"/>
            </p:custDataLst>
          </p:nvPr>
        </p:nvPicPr>
        <p:blipFill>
          <a:blip r:embed="rId3"/>
          <a:stretch>
            <a:fillRect/>
          </a:stretch>
        </p:blipFill>
        <p:spPr>
          <a:xfrm>
            <a:off x="5606111" y="1245882"/>
            <a:ext cx="8930878" cy="5138983"/>
          </a:xfrm>
          <a:prstGeom prst="rect">
            <a:avLst/>
          </a:prstGeom>
          <a:noFill/>
          <a:ln>
            <a:noFill/>
          </a:ln>
        </p:spPr>
      </p:pic>
      <p:sp>
        <p:nvSpPr>
          <p:cNvPr id="57348" name="Rectangle 3"/>
          <p:cNvSpPr>
            <a:spLocks noGrp="1" noChangeArrowheads="1"/>
          </p:cNvSpPr>
          <p:nvPr>
            <p:ph type="title"/>
          </p:nvPr>
        </p:nvSpPr>
        <p:spPr/>
        <p:txBody>
          <a:bodyPr/>
          <a:lstStyle/>
          <a:p>
            <a:pPr eaLnBrk="1" hangingPunct="1"/>
            <a:r>
              <a:rPr lang="en-US" altLang="en-US" dirty="0" smtClean="0"/>
              <a:t>Profit Growth</a:t>
            </a:r>
          </a:p>
        </p:txBody>
      </p:sp>
      <p:sp>
        <p:nvSpPr>
          <p:cNvPr id="57349" name="Text Box 18"/>
          <p:cNvSpPr txBox="1">
            <a:spLocks noChangeArrowheads="1"/>
          </p:cNvSpPr>
          <p:nvPr/>
        </p:nvSpPr>
        <p:spPr bwMode="auto">
          <a:xfrm>
            <a:off x="365790" y="822964"/>
            <a:ext cx="4975861" cy="6496050"/>
          </a:xfrm>
          <a:prstGeom prst="rect">
            <a:avLst/>
          </a:prstGeom>
          <a:solidFill>
            <a:srgbClr val="DADBB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7090" tIns="58546" rIns="117090" bIns="58546" anchor="ctr"/>
          <a:lstStyle>
            <a:lvl1pPr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2073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2073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2073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Bef>
                <a:spcPct val="0"/>
              </a:spcBef>
              <a:spcAft>
                <a:spcPct val="0"/>
              </a:spcAft>
              <a:buClrTx/>
              <a:buSzTx/>
              <a:buFontTx/>
              <a:buNone/>
            </a:pPr>
            <a:r>
              <a:rPr lang="en-US" altLang="en-US" sz="2300" dirty="0">
                <a:solidFill>
                  <a:srgbClr val="5E5145"/>
                </a:solidFill>
                <a:ea typeface="MS PGothic" panose="020B0600070205080204" pitchFamily="34" charset="-128"/>
                <a:cs typeface="Arial" panose="020B0604020202020204" pitchFamily="34" charset="0"/>
              </a:rPr>
              <a:t>Profit growth has not been very strong</a:t>
            </a:r>
          </a:p>
        </p:txBody>
      </p:sp>
      <p:sp>
        <p:nvSpPr>
          <p:cNvPr id="57350" name="Text Box 5"/>
          <p:cNvSpPr txBox="1">
            <a:spLocks noChangeArrowheads="1"/>
          </p:cNvSpPr>
          <p:nvPr/>
        </p:nvSpPr>
        <p:spPr bwMode="auto">
          <a:xfrm>
            <a:off x="5852161" y="7088329"/>
            <a:ext cx="8547101" cy="30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30477" tIns="65240" rIns="130477" bIns="65240" anchor="b">
            <a:spAutoFit/>
          </a:bodyPr>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defTabSz="1305013" fontAlgn="base">
              <a:spcBef>
                <a:spcPct val="0"/>
              </a:spcBef>
              <a:spcAft>
                <a:spcPct val="0"/>
              </a:spcAft>
              <a:buClrTx/>
              <a:buSzTx/>
              <a:buNone/>
            </a:pPr>
            <a:r>
              <a:rPr lang="en-US" altLang="en-US" sz="1100" dirty="0">
                <a:solidFill>
                  <a:srgbClr val="000000"/>
                </a:solidFill>
                <a:ea typeface="MS PGothic" panose="020B0600070205080204" pitchFamily="34" charset="-128"/>
                <a:cs typeface="Arial" panose="020B0604020202020204" pitchFamily="34" charset="0"/>
              </a:rPr>
              <a:t>Source: U.S. Department of Commerce, S&amp;P Dow Jones Indices and Wells Fargo Securities, January 2020 </a:t>
            </a:r>
          </a:p>
        </p:txBody>
      </p:sp>
    </p:spTree>
    <p:extLst>
      <p:ext uri="{BB962C8B-B14F-4D97-AF65-F5344CB8AC3E}">
        <p14:creationId xmlns:p14="http://schemas.microsoft.com/office/powerpoint/2010/main" val="8263276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smtClean="0"/>
              <a:t>Non-financial Business Debt</a:t>
            </a:r>
          </a:p>
        </p:txBody>
      </p:sp>
      <p:sp>
        <p:nvSpPr>
          <p:cNvPr id="77827" name="Content Placeholder 2"/>
          <p:cNvSpPr>
            <a:spLocks noGrp="1"/>
          </p:cNvSpPr>
          <p:nvPr>
            <p:ph idx="1"/>
          </p:nvPr>
        </p:nvSpPr>
        <p:spPr>
          <a:xfrm>
            <a:off x="690882" y="806768"/>
            <a:ext cx="13233400" cy="6644640"/>
          </a:xfrm>
        </p:spPr>
        <p:txBody>
          <a:bodyPr/>
          <a:lstStyle/>
          <a:p>
            <a:pPr marL="0" indent="0">
              <a:spcAft>
                <a:spcPts val="1714"/>
              </a:spcAft>
              <a:buNone/>
            </a:pPr>
            <a:r>
              <a:rPr lang="en-US" altLang="en-US" sz="5000" dirty="0"/>
              <a:t>Non-financial business debt</a:t>
            </a:r>
          </a:p>
          <a:p>
            <a:pPr lvl="1">
              <a:spcBef>
                <a:spcPts val="1142"/>
              </a:spcBef>
              <a:spcAft>
                <a:spcPts val="1142"/>
              </a:spcAft>
              <a:buClrTx/>
            </a:pPr>
            <a:r>
              <a:rPr lang="en-US" altLang="en-US" sz="3400" dirty="0"/>
              <a:t>We judge the financial health of the business sector is “OK” at present</a:t>
            </a:r>
          </a:p>
          <a:p>
            <a:pPr lvl="1">
              <a:spcBef>
                <a:spcPts val="1142"/>
              </a:spcBef>
              <a:spcAft>
                <a:spcPts val="1142"/>
              </a:spcAft>
              <a:buClrTx/>
            </a:pPr>
            <a:r>
              <a:rPr lang="en-US" altLang="en-US" sz="3400" dirty="0"/>
              <a:t>But it has deteriorated in recent years</a:t>
            </a:r>
          </a:p>
          <a:p>
            <a:pPr lvl="1">
              <a:spcBef>
                <a:spcPts val="1142"/>
              </a:spcBef>
              <a:spcAft>
                <a:spcPts val="1142"/>
              </a:spcAft>
              <a:buClrTx/>
            </a:pPr>
            <a:r>
              <a:rPr lang="en-US" altLang="en-US" sz="3400" dirty="0"/>
              <a:t>Excessive corporate debt probably will not cause a recession in the foreseeable future (</a:t>
            </a:r>
            <a:r>
              <a:rPr lang="en-US" altLang="en-US" sz="3400" i="1" dirty="0"/>
              <a:t>i.e.,</a:t>
            </a:r>
            <a:r>
              <a:rPr lang="en-US" altLang="en-US" sz="3400" dirty="0"/>
              <a:t> in 2020)</a:t>
            </a:r>
          </a:p>
          <a:p>
            <a:pPr lvl="1">
              <a:spcBef>
                <a:spcPts val="1142"/>
              </a:spcBef>
              <a:spcAft>
                <a:spcPts val="1142"/>
              </a:spcAft>
              <a:buClrTx/>
            </a:pPr>
            <a:r>
              <a:rPr lang="en-US" altLang="en-US" sz="3400" dirty="0"/>
              <a:t>But the business sector may not be as resilient to shocks as it was a few years ago</a:t>
            </a:r>
          </a:p>
          <a:p>
            <a:pPr lvl="1">
              <a:spcBef>
                <a:spcPts val="1142"/>
              </a:spcBef>
              <a:spcAft>
                <a:spcPts val="1142"/>
              </a:spcAft>
              <a:buClrTx/>
            </a:pPr>
            <a:r>
              <a:rPr lang="en-US" altLang="en-US" sz="3400" dirty="0"/>
              <a:t>Businesses could retrench (i.e., cut investment and employment) in reaction to a significant shock</a:t>
            </a:r>
          </a:p>
          <a:p>
            <a:pPr marL="323992" lvl="1" indent="0">
              <a:lnSpc>
                <a:spcPct val="200000"/>
              </a:lnSpc>
              <a:spcBef>
                <a:spcPts val="286"/>
              </a:spcBef>
              <a:spcAft>
                <a:spcPts val="857"/>
              </a:spcAft>
              <a:buClrTx/>
              <a:buNone/>
            </a:pPr>
            <a:endParaRPr lang="en-US" altLang="en-US" sz="3400" dirty="0"/>
          </a:p>
        </p:txBody>
      </p:sp>
      <p:sp>
        <p:nvSpPr>
          <p:cNvPr id="7782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060284" indent="-407794">
              <a:defRPr>
                <a:solidFill>
                  <a:schemeClr val="tx1"/>
                </a:solidFill>
                <a:latin typeface="Arial" panose="020B0604020202020204" pitchFamily="34" charset="0"/>
                <a:cs typeface="Arial" panose="020B0604020202020204" pitchFamily="34" charset="0"/>
              </a:defRPr>
            </a:lvl2pPr>
            <a:lvl3pPr marL="1631179" indent="-326236">
              <a:defRPr>
                <a:solidFill>
                  <a:schemeClr val="tx1"/>
                </a:solidFill>
                <a:latin typeface="Arial" panose="020B0604020202020204" pitchFamily="34" charset="0"/>
                <a:cs typeface="Arial" panose="020B0604020202020204" pitchFamily="34" charset="0"/>
              </a:defRPr>
            </a:lvl3pPr>
            <a:lvl4pPr marL="2283671" indent="-326236">
              <a:defRPr>
                <a:solidFill>
                  <a:schemeClr val="tx1"/>
                </a:solidFill>
                <a:latin typeface="Arial" panose="020B0604020202020204" pitchFamily="34" charset="0"/>
                <a:cs typeface="Arial" panose="020B0604020202020204" pitchFamily="34" charset="0"/>
              </a:defRPr>
            </a:lvl4pPr>
            <a:lvl5pPr marL="2936144" indent="-326236">
              <a:defRPr>
                <a:solidFill>
                  <a:schemeClr val="tx1"/>
                </a:solidFill>
                <a:latin typeface="Arial" panose="020B0604020202020204" pitchFamily="34" charset="0"/>
                <a:cs typeface="Arial" panose="020B0604020202020204" pitchFamily="34" charset="0"/>
              </a:defRPr>
            </a:lvl5pPr>
            <a:lvl6pPr marL="3588614"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241104"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893577"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546054" indent="-32623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EF2793-FE0F-4900-9837-0652C48BC115}" type="slidenum">
              <a:rPr lang="en-US" altLang="en-US" smtClean="0">
                <a:solidFill>
                  <a:srgbClr val="A9B089"/>
                </a:solidFill>
                <a:latin typeface="Verdana" panose="020B0604030504040204" pitchFamily="34" charset="0"/>
                <a:cs typeface="Verdana" panose="020B0604030504040204" pitchFamily="34" charset="0"/>
              </a:rPr>
              <a:pPr/>
              <a:t>58</a:t>
            </a:fld>
            <a:endParaRPr lang="en-US" altLang="en-US" smtClean="0">
              <a:solidFill>
                <a:srgbClr val="A9B089"/>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7769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6"/>
          <p:cNvSpPr>
            <a:spLocks noGrp="1"/>
          </p:cNvSpPr>
          <p:nvPr>
            <p:ph type="title" idx="4294967295"/>
          </p:nvPr>
        </p:nvSpPr>
        <p:spPr/>
        <p:txBody>
          <a:bodyPr/>
          <a:lstStyle/>
          <a:p>
            <a:pPr eaLnBrk="1" hangingPunct="1"/>
            <a:r>
              <a:rPr lang="en-US" altLang="en-US" smtClean="0"/>
              <a:t>Wells Fargo Securities Economics Group</a:t>
            </a:r>
          </a:p>
        </p:txBody>
      </p:sp>
      <p:sp>
        <p:nvSpPr>
          <p:cNvPr id="4099" name="Slide Number Placeholder 1"/>
          <p:cNvSpPr txBox="1">
            <a:spLocks noGrp="1"/>
          </p:cNvSpPr>
          <p:nvPr/>
        </p:nvSpPr>
        <p:spPr bwMode="auto">
          <a:xfrm>
            <a:off x="6588762" y="7793356"/>
            <a:ext cx="1437640" cy="3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325" tIns="72664" rIns="145325" bIns="72664"/>
          <a:lstStyle>
            <a:lvl1pPr>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defTabSz="1305013" eaLnBrk="0" fontAlgn="base" hangingPunct="0">
              <a:spcBef>
                <a:spcPct val="0"/>
              </a:spcBef>
              <a:spcAft>
                <a:spcPct val="0"/>
              </a:spcAft>
              <a:buClrTx/>
              <a:buSzTx/>
              <a:buNone/>
            </a:pPr>
            <a:fld id="{5C8D9713-3DBA-4DD5-BCEF-CDD8B2C15597}" type="slidenum">
              <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rPr>
              <a:pPr algn="ctr" defTabSz="1305013" eaLnBrk="0" fontAlgn="base" hangingPunct="0">
                <a:spcBef>
                  <a:spcPct val="0"/>
                </a:spcBef>
                <a:spcAft>
                  <a:spcPct val="0"/>
                </a:spcAft>
                <a:buClrTx/>
                <a:buSzTx/>
                <a:buNone/>
              </a:pPr>
              <a:t>59</a:t>
            </a:fld>
            <a:endParaRPr lang="en-US" altLang="en-US">
              <a:solidFill>
                <a:srgbClr val="A9B089"/>
              </a:solidFill>
              <a:latin typeface="Verdana" panose="020B0604030504040204" pitchFamily="34" charset="0"/>
              <a:ea typeface="MS PGothic" panose="020B0600070205080204" pitchFamily="34" charset="-128"/>
              <a:cs typeface="Verdana" panose="020B0604030504040204" pitchFamily="34" charset="0"/>
            </a:endParaRPr>
          </a:p>
        </p:txBody>
      </p:sp>
      <p:sp>
        <p:nvSpPr>
          <p:cNvPr id="4100" name="Rectangle 70"/>
          <p:cNvSpPr>
            <a:spLocks noChangeArrowheads="1"/>
          </p:cNvSpPr>
          <p:nvPr/>
        </p:nvSpPr>
        <p:spPr bwMode="auto">
          <a:xfrm>
            <a:off x="282785" y="1341269"/>
            <a:ext cx="6748780" cy="271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395" tIns="61698" rIns="123395" bIns="61698"/>
          <a:lstStyle>
            <a:lvl1pPr marL="212725" indent="-212725" defTabSz="865188">
              <a:spcBef>
                <a:spcPct val="20000"/>
              </a:spcBef>
              <a:buClr>
                <a:schemeClr val="tx1"/>
              </a:buClr>
              <a:buSzPct val="115000"/>
              <a:buFont typeface="Wingdings" panose="05000000000000000000" pitchFamily="2" charset="2"/>
              <a:buChar char="§"/>
              <a:tabLst>
                <a:tab pos="4164013" algn="r"/>
              </a:tabLst>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tabLst>
                <a:tab pos="4164013" algn="r"/>
              </a:tabLst>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9pPr>
          </a:lstStyle>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Jay H. Bryson, Acting Chief Economist</a:t>
            </a:r>
            <a:r>
              <a:rPr lang="en-US" altLang="en-US" sz="1300" dirty="0">
                <a:solidFill>
                  <a:srgbClr val="FFFFFF"/>
                </a:solidFill>
                <a:cs typeface="Arial" panose="020B0604020202020204" pitchFamily="34" charset="0"/>
              </a:rPr>
              <a:t>	…</a:t>
            </a:r>
            <a:r>
              <a:rPr lang="en-US" altLang="en-US" sz="1300" dirty="0">
                <a:solidFill>
                  <a:srgbClr val="000000"/>
                </a:solidFill>
                <a:cs typeface="Arial" panose="020B0604020202020204" pitchFamily="34" charset="0"/>
                <a:hlinkClick r:id="rId3"/>
              </a:rPr>
              <a:t>jay.bryson@wellsfargo.com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Mark Vitner, Senior Economist	</a:t>
            </a:r>
            <a:r>
              <a:rPr lang="en-US" altLang="en-US" sz="1300" dirty="0">
                <a:solidFill>
                  <a:srgbClr val="000000"/>
                </a:solidFill>
                <a:cs typeface="Arial" panose="020B0604020202020204" pitchFamily="34" charset="0"/>
                <a:hlinkClick r:id="rId4"/>
              </a:rPr>
              <a:t>mark.vitner@wellsfargo.com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Sam Bullard, Senior Economist	</a:t>
            </a:r>
            <a:r>
              <a:rPr lang="en-US" altLang="en-US" sz="1300" dirty="0">
                <a:solidFill>
                  <a:srgbClr val="000000"/>
                </a:solidFill>
                <a:cs typeface="Arial" panose="020B0604020202020204" pitchFamily="34" charset="0"/>
                <a:hlinkClick r:id="rId5"/>
              </a:rPr>
              <a:t>sam.bullard@wellsfargo.com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Nick Bennenbroek, Macro Strategist	</a:t>
            </a:r>
            <a:r>
              <a:rPr lang="en-US" altLang="en-US" sz="1300" dirty="0">
                <a:solidFill>
                  <a:srgbClr val="000000"/>
                </a:solidFill>
                <a:cs typeface="Arial" panose="020B0604020202020204" pitchFamily="34" charset="0"/>
                <a:hlinkClick r:id="rId6"/>
              </a:rPr>
              <a:t>nicholas.bennenbroek@wellsfargo.com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Tim Quinlan, Senior Economist	</a:t>
            </a:r>
            <a:r>
              <a:rPr lang="en-US" altLang="en-US" sz="1300" dirty="0">
                <a:solidFill>
                  <a:srgbClr val="000000"/>
                </a:solidFill>
                <a:cs typeface="Arial" panose="020B0604020202020204" pitchFamily="34" charset="0"/>
                <a:hlinkClick r:id="rId7"/>
              </a:rPr>
              <a:t>tim.quinlan@wellsfargo.com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Azhar Iqbal, Econometrician	</a:t>
            </a:r>
            <a:r>
              <a:rPr lang="en-US" altLang="en-US" sz="1300" dirty="0">
                <a:solidFill>
                  <a:srgbClr val="000000"/>
                </a:solidFill>
                <a:cs typeface="Arial" panose="020B0604020202020204" pitchFamily="34" charset="0"/>
                <a:hlinkClick r:id="rId8"/>
              </a:rPr>
              <a:t>azhar.iqbal@wellsfargo.com</a:t>
            </a:r>
            <a:r>
              <a:rPr lang="en-US" altLang="en-US" sz="1300" dirty="0">
                <a:solidFill>
                  <a:srgbClr val="000000"/>
                </a:solidFill>
                <a:cs typeface="Arial" panose="020B0604020202020204" pitchFamily="34" charset="0"/>
              </a:rPr>
              <a:t> </a:t>
            </a:r>
          </a:p>
          <a:p>
            <a:pPr eaLnBrk="0" fontAlgn="base" hangingPunct="0">
              <a:spcBef>
                <a:spcPts val="214"/>
              </a:spcBef>
              <a:spcAft>
                <a:spcPts val="214"/>
              </a:spcAft>
              <a:buClr>
                <a:srgbClr val="000000"/>
              </a:buClr>
              <a:buNone/>
            </a:pPr>
            <a:r>
              <a:rPr lang="en-US" altLang="en-US" sz="1300" dirty="0">
                <a:solidFill>
                  <a:srgbClr val="000000"/>
                </a:solidFill>
                <a:cs typeface="Arial" panose="020B0604020202020204" pitchFamily="34" charset="0"/>
              </a:rPr>
              <a:t>Sarah House, Senior Economist	</a:t>
            </a:r>
            <a:r>
              <a:rPr lang="en-US" altLang="en-US" sz="1300" dirty="0">
                <a:solidFill>
                  <a:srgbClr val="000000"/>
                </a:solidFill>
                <a:cs typeface="Arial" panose="020B0604020202020204" pitchFamily="34" charset="0"/>
                <a:hlinkClick r:id="rId9"/>
              </a:rPr>
              <a:t>sarah.house@wellsfargo.com</a:t>
            </a:r>
            <a:endParaRPr lang="en-US" altLang="en-US" sz="1300" dirty="0">
              <a:solidFill>
                <a:srgbClr val="000000"/>
              </a:solidFill>
              <a:cs typeface="Arial" panose="020B0604020202020204" pitchFamily="34" charset="0"/>
            </a:endParaRPr>
          </a:p>
          <a:p>
            <a:pPr algn="just" eaLnBrk="0" fontAlgn="base" hangingPunct="0">
              <a:spcBef>
                <a:spcPts val="286"/>
              </a:spcBef>
              <a:spcAft>
                <a:spcPts val="286"/>
              </a:spcAft>
              <a:buClr>
                <a:srgbClr val="000000"/>
              </a:buClr>
              <a:buNone/>
            </a:pPr>
            <a:r>
              <a:rPr lang="en-US" altLang="en-US" sz="1300" dirty="0">
                <a:solidFill>
                  <a:srgbClr val="000000"/>
                </a:solidFill>
                <a:cs typeface="Arial" panose="020B0604020202020204" pitchFamily="34" charset="0"/>
              </a:rPr>
              <a:t>Charlie Dougherty, Economist	</a:t>
            </a:r>
            <a:r>
              <a:rPr lang="en-US" altLang="en-US" sz="1300" dirty="0">
                <a:solidFill>
                  <a:srgbClr val="000000"/>
                </a:solidFill>
                <a:cs typeface="Arial" panose="020B0604020202020204" pitchFamily="34" charset="0"/>
                <a:hlinkClick r:id="rId10"/>
              </a:rPr>
              <a:t>charles.dougherty@wellsfargo.com</a:t>
            </a:r>
            <a:endParaRPr lang="en-US" altLang="en-US" sz="1300" dirty="0">
              <a:solidFill>
                <a:srgbClr val="000000"/>
              </a:solidFill>
              <a:cs typeface="Arial" panose="020B0604020202020204" pitchFamily="34" charset="0"/>
            </a:endParaRPr>
          </a:p>
          <a:p>
            <a:pPr algn="just" eaLnBrk="0" fontAlgn="base" hangingPunct="0">
              <a:spcBef>
                <a:spcPts val="286"/>
              </a:spcBef>
              <a:spcAft>
                <a:spcPts val="286"/>
              </a:spcAft>
              <a:buClr>
                <a:srgbClr val="000000"/>
              </a:buClr>
              <a:buNone/>
            </a:pPr>
            <a:r>
              <a:rPr lang="en-US" altLang="en-US" sz="1300" dirty="0">
                <a:solidFill>
                  <a:srgbClr val="000000"/>
                </a:solidFill>
                <a:cs typeface="Arial" panose="020B0604020202020204" pitchFamily="34" charset="0"/>
              </a:rPr>
              <a:t>Erik Nelson, Macro Strategist	</a:t>
            </a:r>
            <a:r>
              <a:rPr lang="en-US" altLang="en-US" sz="1300" dirty="0">
                <a:solidFill>
                  <a:srgbClr val="000000"/>
                </a:solidFill>
                <a:cs typeface="Arial" panose="020B0604020202020204" pitchFamily="34" charset="0"/>
                <a:hlinkClick r:id="rId11"/>
              </a:rPr>
              <a:t>erik.f.nelson@wellsfargo.com</a:t>
            </a:r>
            <a:endParaRPr lang="en-US" altLang="en-US" sz="1300" dirty="0">
              <a:solidFill>
                <a:srgbClr val="000000"/>
              </a:solidFill>
              <a:cs typeface="Arial" panose="020B0604020202020204" pitchFamily="34" charset="0"/>
            </a:endParaRPr>
          </a:p>
          <a:p>
            <a:pPr algn="just" eaLnBrk="0" fontAlgn="base" hangingPunct="0">
              <a:spcBef>
                <a:spcPts val="286"/>
              </a:spcBef>
              <a:spcAft>
                <a:spcPts val="286"/>
              </a:spcAft>
              <a:buClr>
                <a:srgbClr val="000000"/>
              </a:buClr>
              <a:buNone/>
            </a:pPr>
            <a:r>
              <a:rPr lang="en-US" altLang="en-US" sz="1300" dirty="0">
                <a:solidFill>
                  <a:srgbClr val="000000"/>
                </a:solidFill>
                <a:cs typeface="Arial" panose="020B0604020202020204" pitchFamily="34" charset="0"/>
              </a:rPr>
              <a:t>Michael Pugliese, Economist 	</a:t>
            </a:r>
            <a:r>
              <a:rPr lang="en-US" altLang="en-US" sz="1300" dirty="0">
                <a:solidFill>
                  <a:srgbClr val="000000"/>
                </a:solidFill>
                <a:cs typeface="Arial" panose="020B0604020202020204" pitchFamily="34" charset="0"/>
                <a:hlinkClick r:id="rId12"/>
              </a:rPr>
              <a:t>michael.d.pugliese@wellsfargo.com</a:t>
            </a:r>
            <a:endParaRPr lang="en-US" altLang="en-US" sz="1300" dirty="0">
              <a:solidFill>
                <a:srgbClr val="000000"/>
              </a:solidFill>
              <a:cs typeface="Arial" panose="020B0604020202020204" pitchFamily="34" charset="0"/>
            </a:endParaRPr>
          </a:p>
          <a:p>
            <a:pPr algn="just" eaLnBrk="0" fontAlgn="base" hangingPunct="0">
              <a:spcBef>
                <a:spcPts val="286"/>
              </a:spcBef>
              <a:spcAft>
                <a:spcPts val="286"/>
              </a:spcAft>
              <a:buClr>
                <a:srgbClr val="000000"/>
              </a:buClr>
              <a:buNone/>
            </a:pPr>
            <a:r>
              <a:rPr lang="en-US" altLang="en-US" sz="1300" dirty="0">
                <a:solidFill>
                  <a:srgbClr val="000000"/>
                </a:solidFill>
                <a:cs typeface="Arial" panose="020B0604020202020204" pitchFamily="34" charset="0"/>
              </a:rPr>
              <a:t>Brendan McKenna, Macro Strategist	</a:t>
            </a:r>
            <a:r>
              <a:rPr lang="en-US" altLang="en-US" sz="1300" dirty="0">
                <a:solidFill>
                  <a:srgbClr val="000000"/>
                </a:solidFill>
                <a:cs typeface="Arial" panose="020B0604020202020204" pitchFamily="34" charset="0"/>
                <a:hlinkClick r:id="rId13"/>
              </a:rPr>
              <a:t>brendan.mckenna@wellsfargo.com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endParaRPr lang="en-US" altLang="en-US" sz="1300" dirty="0">
              <a:solidFill>
                <a:srgbClr val="000000"/>
              </a:solidFill>
              <a:cs typeface="Arial" panose="020B0604020202020204" pitchFamily="34" charset="0"/>
            </a:endParaRPr>
          </a:p>
          <a:p>
            <a:pPr eaLnBrk="0" fontAlgn="base" hangingPunct="0">
              <a:spcBef>
                <a:spcPts val="214"/>
              </a:spcBef>
              <a:spcAft>
                <a:spcPts val="214"/>
              </a:spcAft>
              <a:buClr>
                <a:srgbClr val="000000"/>
              </a:buClr>
              <a:buNone/>
            </a:pPr>
            <a:endParaRPr lang="en-US" altLang="en-US" sz="1300" dirty="0">
              <a:solidFill>
                <a:srgbClr val="000000"/>
              </a:solidFill>
              <a:cs typeface="Arial" panose="020B0604020202020204" pitchFamily="34" charset="0"/>
            </a:endParaRPr>
          </a:p>
        </p:txBody>
      </p:sp>
      <p:sp>
        <p:nvSpPr>
          <p:cNvPr id="4101" name="Text Box 71"/>
          <p:cNvSpPr txBox="1">
            <a:spLocks noChangeArrowheads="1"/>
          </p:cNvSpPr>
          <p:nvPr/>
        </p:nvSpPr>
        <p:spPr bwMode="auto">
          <a:xfrm>
            <a:off x="282785" y="833590"/>
            <a:ext cx="6748780" cy="331470"/>
          </a:xfrm>
          <a:prstGeom prst="rect">
            <a:avLst/>
          </a:prstGeom>
          <a:solidFill>
            <a:srgbClr val="5E514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61711" rIns="123425" bIns="61711" anchor="ctr"/>
          <a:lstStyle>
            <a:lvl1pPr marL="165100" indent="-6350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Aft>
                <a:spcPct val="0"/>
              </a:spcAft>
              <a:buClr>
                <a:srgbClr val="000000"/>
              </a:buClr>
              <a:buFont typeface="Wingdings" panose="05000000000000000000" pitchFamily="2" charset="2"/>
              <a:buNone/>
            </a:pPr>
            <a:r>
              <a:rPr lang="en-US" altLang="en-US">
                <a:solidFill>
                  <a:srgbClr val="FFFFFF"/>
                </a:solidFill>
                <a:cs typeface="Arial" panose="020B0604020202020204" pitchFamily="34" charset="0"/>
              </a:rPr>
              <a:t>Economists &amp; Macro Strategists</a:t>
            </a:r>
          </a:p>
        </p:txBody>
      </p:sp>
      <p:sp>
        <p:nvSpPr>
          <p:cNvPr id="4102" name="Text Box 88"/>
          <p:cNvSpPr txBox="1">
            <a:spLocks noChangeArrowheads="1"/>
          </p:cNvSpPr>
          <p:nvPr/>
        </p:nvSpPr>
        <p:spPr bwMode="auto">
          <a:xfrm>
            <a:off x="7599680" y="833590"/>
            <a:ext cx="6748781" cy="331470"/>
          </a:xfrm>
          <a:prstGeom prst="rect">
            <a:avLst/>
          </a:prstGeom>
          <a:solidFill>
            <a:srgbClr val="5E514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61711" rIns="123425" bIns="61711" anchor="ctr"/>
          <a:lstStyle>
            <a:lvl1pPr marL="165100" indent="-6350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Aft>
                <a:spcPct val="0"/>
              </a:spcAft>
              <a:buClr>
                <a:srgbClr val="000000"/>
              </a:buClr>
              <a:buFont typeface="Wingdings" panose="05000000000000000000" pitchFamily="2" charset="2"/>
              <a:buNone/>
            </a:pPr>
            <a:r>
              <a:rPr lang="en-US" altLang="en-US">
                <a:solidFill>
                  <a:srgbClr val="FFFFFF"/>
                </a:solidFill>
                <a:cs typeface="Arial" panose="020B0604020202020204" pitchFamily="34" charset="0"/>
              </a:rPr>
              <a:t>Economic Analysts</a:t>
            </a:r>
          </a:p>
        </p:txBody>
      </p:sp>
      <p:sp>
        <p:nvSpPr>
          <p:cNvPr id="4106" name="Rectangle 9"/>
          <p:cNvSpPr>
            <a:spLocks noChangeArrowheads="1"/>
          </p:cNvSpPr>
          <p:nvPr/>
        </p:nvSpPr>
        <p:spPr bwMode="ltGray">
          <a:xfrm>
            <a:off x="113920" y="4057946"/>
            <a:ext cx="14347621" cy="36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130471" tIns="65234" rIns="130471" bIns="65234" anchor="b">
            <a:spAutoFit/>
          </a:bodyPr>
          <a:lstStyle>
            <a:lvl1pPr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just" eaLnBrk="0" fontAlgn="base" hangingPunct="0">
              <a:spcAft>
                <a:spcPts val="286"/>
              </a:spcAft>
              <a:buClr>
                <a:srgbClr val="000000"/>
              </a:buClr>
              <a:buNone/>
              <a:defRPr/>
            </a:pPr>
            <a:r>
              <a:rPr lang="en-US" altLang="en-US" dirty="0">
                <a:solidFill>
                  <a:srgbClr val="000000"/>
                </a:solidFill>
                <a:cs typeface="Arial" panose="020B0604020202020204" pitchFamily="34" charset="0"/>
              </a:rPr>
              <a:t>Wells Fargo Securities Economics Group publications are produced by Wells Fargo Securities, LLC, a U.S. broker-dealer registered with the U.S. Securities and Exchange Commission, the Financial Industry Regulatory Authority, and the Securities Investor Protection Corp. Wells Fargo Securities, LLC, distributes these publications directly and through subsidiaries including, but not limited to, Wells Fargo &amp; Company, Wells Fargo Bank N.A., Wells Fargo Clearing Services, LLC, Wells Fargo Securities International Limited, Wells Fargo Securities Canada, Ltd., Wells Fargo Securities Asia Limited and Wells Fargo Securities (Japan) Co. Limited. Wells Fargo Securities, LLC. is registered with the Commodities Futures Trading Commission as a futures commission merchant and is a member in good standing of the National Futures Association. Wells Fargo Bank, N.A. is registered with the Commodities Futures Trading Commission as a swap dealer and is a member in good standing of the National Futures Association. Wells Fargo Securities, LLC. and Wells Fargo Bank, N.A. are generally engaged in the trading of futures and derivative products, any of which may be discussed within this publication. Wells Fargo Securities, LLC does not compensate its research analysts based on specific investment banking transactions. Wells Fargo Securities, LLC’s research analysts receive compensation that is based upon and impacted by the overall profitability and revenue of the firm which includes, but is not limited to investment banking revenue. The information and opinions herein are for general information use only. </a:t>
            </a:r>
            <a:br>
              <a:rPr lang="en-US" altLang="en-US" dirty="0">
                <a:solidFill>
                  <a:srgbClr val="000000"/>
                </a:solidFill>
                <a:cs typeface="Arial" panose="020B0604020202020204" pitchFamily="34" charset="0"/>
              </a:rPr>
            </a:br>
            <a:r>
              <a:rPr lang="en-US" altLang="en-US" dirty="0">
                <a:solidFill>
                  <a:srgbClr val="000000"/>
                </a:solidFill>
                <a:cs typeface="Arial" panose="020B0604020202020204" pitchFamily="34" charset="0"/>
              </a:rPr>
              <a:t>Wells Fargo Securities, LLC does not guarantee their accuracy or completeness, nor does Wells Fargo Securities, LLC assume any liability for any loss that may result from the reliance by any person upon any such information or opinions. Such information and opinions are subject to change without notice, are for general information only and are not intended as an offer or solicitation with respect to the purchase or sales of any security or as personalized investment advice. Wells Fargo Securities, LLC is a separate legal entity and distinct from affiliated banks and is a wholly owned subsidiary of Wells Fargo &amp; Company  © 2020 Wells Fargo Securities, LLC.</a:t>
            </a:r>
          </a:p>
          <a:p>
            <a:pPr algn="just" eaLnBrk="0" fontAlgn="base" hangingPunct="0">
              <a:spcAft>
                <a:spcPts val="286"/>
              </a:spcAft>
              <a:buClr>
                <a:srgbClr val="000000"/>
              </a:buClr>
              <a:buNone/>
              <a:defRPr/>
            </a:pPr>
            <a:r>
              <a:rPr lang="en-US" altLang="en-US" dirty="0">
                <a:solidFill>
                  <a:srgbClr val="000000"/>
                </a:solidFill>
                <a:cs typeface="Arial" panose="020B0604020202020204" pitchFamily="34" charset="0"/>
              </a:rPr>
              <a:t>Important Information for Non-U.S. Recipients</a:t>
            </a:r>
          </a:p>
          <a:p>
            <a:pPr algn="just" eaLnBrk="0" fontAlgn="base" hangingPunct="0">
              <a:spcAft>
                <a:spcPct val="0"/>
              </a:spcAft>
              <a:buClr>
                <a:srgbClr val="000000"/>
              </a:buClr>
              <a:buFont typeface="Wingdings" panose="05000000000000000000" pitchFamily="2" charset="2"/>
              <a:buNone/>
              <a:defRPr/>
            </a:pPr>
            <a:r>
              <a:rPr lang="en-US" altLang="en-US" dirty="0">
                <a:solidFill>
                  <a:srgbClr val="000000"/>
                </a:solidFill>
                <a:cs typeface="Arial" panose="020B0604020202020204" pitchFamily="34" charset="0"/>
              </a:rPr>
              <a:t>For recipients in the EEA, this report is distributed by Wells Fargo Securities International Limited ("WFSIL"). WFSIL is a U.K. incorporated investment firm authorized and regulated by the Financial Conduct Authority. For the purposes of Section 21 of the UK Financial Services and Markets Act 2000 (“the Act”), the content of this report has been approved by WFSIL, an authorized person under the Act. WFSIL does not deal with retail clients as defined in the Directive 2014/65/EU (“MiFID2”). The FCA rules made under the Financial Services and Markets Act 2000 for the protection of retail clients will therefore not apply, nor will the Financial Services Compensation Scheme be available. This report is not intended for, and should not be relied upon by, retail clients.</a:t>
            </a:r>
          </a:p>
          <a:p>
            <a:pPr algn="just" fontAlgn="base">
              <a:spcBef>
                <a:spcPct val="50000"/>
              </a:spcBef>
              <a:spcAft>
                <a:spcPct val="0"/>
              </a:spcAft>
              <a:buClrTx/>
              <a:buSzTx/>
              <a:buFontTx/>
              <a:buNone/>
              <a:defRPr/>
            </a:pPr>
            <a:r>
              <a:rPr lang="en-US" altLang="en-US" dirty="0">
                <a:solidFill>
                  <a:srgbClr val="000000"/>
                </a:solidFill>
                <a:cs typeface="Arial" panose="020B0604020202020204" pitchFamily="34" charset="0"/>
              </a:rPr>
              <a:t>SECURITIES: NOT FDIC-INSURED/NOT BANK-GUARANTEED/MAY LOSE VALUE</a:t>
            </a:r>
          </a:p>
        </p:txBody>
      </p:sp>
      <p:sp>
        <p:nvSpPr>
          <p:cNvPr id="4105" name="TextBox 1"/>
          <p:cNvSpPr txBox="1">
            <a:spLocks noChangeArrowheads="1"/>
          </p:cNvSpPr>
          <p:nvPr/>
        </p:nvSpPr>
        <p:spPr bwMode="auto">
          <a:xfrm>
            <a:off x="7599680" y="1341272"/>
            <a:ext cx="6748781" cy="108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477" tIns="65240" rIns="130477" bIns="65240">
            <a:spAutoFit/>
          </a:bodyPr>
          <a:lstStyle>
            <a:lvl1pPr marL="212725" indent="-212725" defTabSz="865188">
              <a:spcBef>
                <a:spcPct val="20000"/>
              </a:spcBef>
              <a:buClr>
                <a:schemeClr val="tx1"/>
              </a:buClr>
              <a:buSzPct val="115000"/>
              <a:buFont typeface="Wingdings" panose="05000000000000000000" pitchFamily="2" charset="2"/>
              <a:buChar char="§"/>
              <a:tabLst>
                <a:tab pos="4164013" algn="r"/>
              </a:tabLst>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tabLst>
                <a:tab pos="4164013" algn="r"/>
              </a:tabLst>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9pPr>
          </a:lstStyle>
          <a:p>
            <a:pPr eaLnBrk="0" fontAlgn="base" hangingPunct="0">
              <a:spcBef>
                <a:spcPts val="214"/>
              </a:spcBef>
              <a:spcAft>
                <a:spcPts val="143"/>
              </a:spcAft>
              <a:buClr>
                <a:srgbClr val="000000"/>
              </a:buClr>
              <a:buNone/>
            </a:pPr>
            <a:r>
              <a:rPr lang="en-US" altLang="en-US" sz="1300" dirty="0">
                <a:solidFill>
                  <a:srgbClr val="000000"/>
                </a:solidFill>
                <a:cs typeface="Arial" panose="020B0604020202020204" pitchFamily="34" charset="0"/>
              </a:rPr>
              <a:t>Shannon Seery, Economic Analyst	</a:t>
            </a:r>
            <a:r>
              <a:rPr lang="en-US" altLang="en-US" sz="1300" dirty="0">
                <a:solidFill>
                  <a:srgbClr val="000000"/>
                </a:solidFill>
                <a:cs typeface="Arial" panose="020B0604020202020204" pitchFamily="34" charset="0"/>
                <a:hlinkClick r:id="rId14"/>
              </a:rPr>
              <a:t>shannon.seery@wellsfargo.com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143"/>
              </a:spcAft>
              <a:buClr>
                <a:srgbClr val="000000"/>
              </a:buClr>
              <a:buNone/>
            </a:pPr>
            <a:r>
              <a:rPr lang="en-US" altLang="en-US" sz="1300" dirty="0">
                <a:solidFill>
                  <a:srgbClr val="000000"/>
                </a:solidFill>
                <a:cs typeface="Arial" panose="020B0604020202020204" pitchFamily="34" charset="0"/>
              </a:rPr>
              <a:t>Matthew Honnold, Economic Analyst	</a:t>
            </a:r>
            <a:r>
              <a:rPr lang="en-US" altLang="en-US" sz="1300" dirty="0">
                <a:solidFill>
                  <a:srgbClr val="000000"/>
                </a:solidFill>
                <a:cs typeface="Arial" panose="020B0604020202020204" pitchFamily="34" charset="0"/>
                <a:hlinkClick r:id="rId15"/>
              </a:rPr>
              <a:t>matthew.honnold@wellsfargo.com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143"/>
              </a:spcAft>
              <a:buClr>
                <a:srgbClr val="000000"/>
              </a:buClr>
              <a:buNone/>
            </a:pPr>
            <a:r>
              <a:rPr lang="en-US" altLang="en-US" sz="1300" dirty="0">
                <a:solidFill>
                  <a:srgbClr val="000000"/>
                </a:solidFill>
                <a:cs typeface="Arial" panose="020B0604020202020204" pitchFamily="34" charset="0"/>
              </a:rPr>
              <a:t>Jen Licis, Economic Analyst	</a:t>
            </a:r>
            <a:r>
              <a:rPr lang="en-US" altLang="en-US" sz="1300" dirty="0">
                <a:solidFill>
                  <a:srgbClr val="000000"/>
                </a:solidFill>
                <a:cs typeface="Arial" panose="020B0604020202020204" pitchFamily="34" charset="0"/>
                <a:hlinkClick r:id="rId16"/>
              </a:rPr>
              <a:t>jennifer.licis@wellsfargo.com</a:t>
            </a:r>
            <a:endParaRPr lang="en-US" altLang="en-US" sz="1300" dirty="0">
              <a:solidFill>
                <a:srgbClr val="000000"/>
              </a:solidFill>
              <a:cs typeface="Arial" panose="020B0604020202020204" pitchFamily="34" charset="0"/>
            </a:endParaRPr>
          </a:p>
          <a:p>
            <a:pPr eaLnBrk="0" fontAlgn="base" hangingPunct="0">
              <a:spcBef>
                <a:spcPts val="214"/>
              </a:spcBef>
              <a:spcAft>
                <a:spcPts val="143"/>
              </a:spcAft>
              <a:buClr>
                <a:srgbClr val="000000"/>
              </a:buClr>
              <a:buNone/>
            </a:pPr>
            <a:r>
              <a:rPr lang="en-US" altLang="en-US" sz="1300" dirty="0">
                <a:solidFill>
                  <a:srgbClr val="000000"/>
                </a:solidFill>
                <a:cs typeface="Arial" panose="020B0604020202020204" pitchFamily="34" charset="0"/>
              </a:rPr>
              <a:t>Hop Mathews, Economic Analyst	</a:t>
            </a:r>
            <a:r>
              <a:rPr lang="en-US" altLang="en-US" sz="1300" dirty="0">
                <a:solidFill>
                  <a:srgbClr val="000000"/>
                </a:solidFill>
                <a:cs typeface="Arial" panose="020B0604020202020204" pitchFamily="34" charset="0"/>
                <a:hlinkClick r:id="rId17"/>
              </a:rPr>
              <a:t>hop.mathews@wellsfargo.com</a:t>
            </a:r>
            <a:endParaRPr lang="en-US" altLang="en-US" sz="1300" dirty="0">
              <a:solidFill>
                <a:srgbClr val="000000"/>
              </a:solidFill>
              <a:cs typeface="Arial" panose="020B0604020202020204" pitchFamily="34" charset="0"/>
            </a:endParaRPr>
          </a:p>
        </p:txBody>
      </p:sp>
      <p:sp>
        <p:nvSpPr>
          <p:cNvPr id="9" name="Text Box 88"/>
          <p:cNvSpPr txBox="1">
            <a:spLocks noChangeArrowheads="1"/>
          </p:cNvSpPr>
          <p:nvPr/>
        </p:nvSpPr>
        <p:spPr bwMode="auto">
          <a:xfrm>
            <a:off x="7599680" y="2422763"/>
            <a:ext cx="6748781" cy="331470"/>
          </a:xfrm>
          <a:prstGeom prst="rect">
            <a:avLst/>
          </a:prstGeom>
          <a:solidFill>
            <a:srgbClr val="5E514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61711" rIns="123425" bIns="61711" anchor="ctr"/>
          <a:lstStyle>
            <a:lvl1pPr marL="165100" indent="-6350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defRPr sz="1000">
                <a:solidFill>
                  <a:schemeClr val="tx1"/>
                </a:solidFill>
                <a:latin typeface="Georgia" panose="02040502050405020303" pitchFamily="18" charset="0"/>
              </a:defRPr>
            </a:lvl9pPr>
          </a:lstStyle>
          <a:p>
            <a:pPr algn="ctr" fontAlgn="base">
              <a:spcAft>
                <a:spcPct val="0"/>
              </a:spcAft>
              <a:buClr>
                <a:srgbClr val="000000"/>
              </a:buClr>
              <a:buFont typeface="Wingdings" panose="05000000000000000000" pitchFamily="2" charset="2"/>
              <a:buNone/>
            </a:pPr>
            <a:r>
              <a:rPr lang="en-US" altLang="en-US" dirty="0">
                <a:solidFill>
                  <a:srgbClr val="FFFFFF"/>
                </a:solidFill>
                <a:cs typeface="Arial" panose="020B0604020202020204" pitchFamily="34" charset="0"/>
              </a:rPr>
              <a:t>Administrative Assistants</a:t>
            </a:r>
          </a:p>
        </p:txBody>
      </p:sp>
      <p:sp>
        <p:nvSpPr>
          <p:cNvPr id="10" name="TextBox 1"/>
          <p:cNvSpPr txBox="1">
            <a:spLocks noChangeArrowheads="1"/>
          </p:cNvSpPr>
          <p:nvPr/>
        </p:nvSpPr>
        <p:spPr bwMode="auto">
          <a:xfrm>
            <a:off x="7599680" y="2877075"/>
            <a:ext cx="6748781" cy="3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477" tIns="65240" rIns="130477" bIns="65240">
            <a:spAutoFit/>
          </a:bodyPr>
          <a:lstStyle>
            <a:lvl1pPr marL="212725" indent="-212725" defTabSz="865188">
              <a:spcBef>
                <a:spcPct val="20000"/>
              </a:spcBef>
              <a:buClr>
                <a:schemeClr val="tx1"/>
              </a:buClr>
              <a:buSzPct val="115000"/>
              <a:buFont typeface="Wingdings" panose="05000000000000000000" pitchFamily="2" charset="2"/>
              <a:buChar char="§"/>
              <a:tabLst>
                <a:tab pos="4164013" algn="r"/>
              </a:tabLst>
              <a:defRPr sz="1200">
                <a:solidFill>
                  <a:schemeClr val="tx1"/>
                </a:solidFill>
                <a:latin typeface="Georgia" panose="02040502050405020303" pitchFamily="18" charset="0"/>
              </a:defRPr>
            </a:lvl1pPr>
            <a:lvl2pPr marL="742950" indent="-285750" defTabSz="865188">
              <a:spcBef>
                <a:spcPct val="20000"/>
              </a:spcBef>
              <a:buClr>
                <a:schemeClr val="tx1"/>
              </a:buClr>
              <a:buSzPct val="115000"/>
              <a:buFont typeface="Wingdings" panose="05000000000000000000" pitchFamily="2" charset="2"/>
              <a:buChar char="§"/>
              <a:tabLst>
                <a:tab pos="4164013" algn="r"/>
              </a:tabLst>
              <a:defRPr sz="1200">
                <a:solidFill>
                  <a:schemeClr val="tx1"/>
                </a:solidFill>
                <a:latin typeface="Georgia" panose="02040502050405020303" pitchFamily="18" charset="0"/>
              </a:defRPr>
            </a:lvl2pPr>
            <a:lvl3pPr marL="11430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3pPr>
            <a:lvl4pPr marL="16002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4pPr>
            <a:lvl5pPr marL="2057400" indent="-228600" defTabSz="865188">
              <a:spcBef>
                <a:spcPct val="20000"/>
              </a:spcBef>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5pPr>
            <a:lvl6pPr marL="25146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6pPr>
            <a:lvl7pPr marL="29718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7pPr>
            <a:lvl8pPr marL="34290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8pPr>
            <a:lvl9pPr marL="3886200" indent="-228600" defTabSz="865188" eaLnBrk="0" fontAlgn="base" hangingPunct="0">
              <a:spcBef>
                <a:spcPct val="20000"/>
              </a:spcBef>
              <a:spcAft>
                <a:spcPct val="0"/>
              </a:spcAft>
              <a:buClr>
                <a:schemeClr val="tx1"/>
              </a:buClr>
              <a:buSzPct val="115000"/>
              <a:buFont typeface="Wingdings" panose="05000000000000000000" pitchFamily="2" charset="2"/>
              <a:buChar char="§"/>
              <a:tabLst>
                <a:tab pos="4164013" algn="r"/>
              </a:tabLst>
              <a:defRPr sz="1000">
                <a:solidFill>
                  <a:schemeClr val="tx1"/>
                </a:solidFill>
                <a:latin typeface="Georgia" panose="02040502050405020303" pitchFamily="18" charset="0"/>
              </a:defRPr>
            </a:lvl9pPr>
          </a:lstStyle>
          <a:p>
            <a:pPr eaLnBrk="0" fontAlgn="base" hangingPunct="0">
              <a:spcBef>
                <a:spcPts val="214"/>
              </a:spcBef>
              <a:spcAft>
                <a:spcPts val="143"/>
              </a:spcAft>
              <a:buClr>
                <a:srgbClr val="000000"/>
              </a:buClr>
              <a:buNone/>
            </a:pPr>
            <a:r>
              <a:rPr lang="en-US" altLang="en-US" sz="1300" dirty="0">
                <a:solidFill>
                  <a:srgbClr val="000000"/>
                </a:solidFill>
                <a:cs typeface="Arial" panose="020B0604020202020204" pitchFamily="34" charset="0"/>
              </a:rPr>
              <a:t>Coren Burton, Administrative Assistant	</a:t>
            </a:r>
            <a:r>
              <a:rPr lang="en-US" altLang="en-US" sz="1300" dirty="0">
                <a:solidFill>
                  <a:srgbClr val="000000"/>
                </a:solidFill>
                <a:cs typeface="Arial" panose="020B0604020202020204" pitchFamily="34" charset="0"/>
                <a:hlinkClick r:id="rId14"/>
              </a:rPr>
              <a:t>coren.burton@wellsfargo.com</a:t>
            </a:r>
            <a:endParaRPr lang="en-US" altLang="en-US" sz="1300" dirty="0">
              <a:solidFill>
                <a:srgbClr val="000000"/>
              </a:solidFill>
              <a:cs typeface="Arial" panose="020B0604020202020204" pitchFamily="34" charset="0"/>
            </a:endParaRPr>
          </a:p>
        </p:txBody>
      </p:sp>
    </p:spTree>
    <p:extLst>
      <p:ext uri="{BB962C8B-B14F-4D97-AF65-F5344CB8AC3E}">
        <p14:creationId xmlns:p14="http://schemas.microsoft.com/office/powerpoint/2010/main" val="356012235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153552"/>
            <a:ext cx="14630400" cy="113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6400" i="1" dirty="0">
                <a:solidFill>
                  <a:srgbClr val="003366"/>
                </a:solidFill>
                <a:latin typeface="Arial Black" pitchFamily="34" charset="0"/>
              </a:rPr>
              <a:t>Premier Sponsor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438400"/>
            <a:ext cx="4038600" cy="438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8419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1530047"/>
            <a:ext cx="14630400" cy="38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100" b="1" dirty="0">
                <a:solidFill>
                  <a:srgbClr val="004B70"/>
                </a:solidFill>
                <a:latin typeface="Arial Black" pitchFamily="34" charset="0"/>
              </a:rPr>
              <a:t>Anne Baum            </a:t>
            </a:r>
            <a:r>
              <a:rPr lang="en-US" sz="5900" b="1" i="1" dirty="0">
                <a:solidFill>
                  <a:srgbClr val="004B70"/>
                </a:solidFill>
                <a:latin typeface="Arial Black" pitchFamily="34" charset="0"/>
              </a:rPr>
              <a:t>Lehigh Valley Executive</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REO </a:t>
            </a:r>
            <a:r>
              <a:rPr lang="en-US" sz="3200" b="1" i="1" dirty="0" err="1"/>
              <a:t>Speedwagon</a:t>
            </a:r>
            <a:r>
              <a:rPr lang="en-US" sz="3200" b="1" i="1" dirty="0"/>
              <a:t> - Roll with the Changes </a:t>
            </a:r>
            <a:endParaRPr lang="en-US" sz="2900" b="1" i="1" dirty="0"/>
          </a:p>
        </p:txBody>
      </p:sp>
      <p:pic>
        <p:nvPicPr>
          <p:cNvPr id="9" name="Picture 8" descr="Capital Blue Cross TRANSPARENT.png"/>
          <p:cNvPicPr>
            <a:picLocks noChangeAspect="1"/>
          </p:cNvPicPr>
          <p:nvPr/>
        </p:nvPicPr>
        <p:blipFill>
          <a:blip r:embed="rId2" cstate="print"/>
          <a:stretch>
            <a:fillRect/>
          </a:stretch>
        </p:blipFill>
        <p:spPr>
          <a:xfrm>
            <a:off x="2133603" y="4495821"/>
            <a:ext cx="10361806" cy="1612393"/>
          </a:xfrm>
          <a:prstGeom prst="rect">
            <a:avLst/>
          </a:prstGeom>
        </p:spPr>
      </p:pic>
    </p:spTree>
    <p:extLst>
      <p:ext uri="{BB962C8B-B14F-4D97-AF65-F5344CB8AC3E}">
        <p14:creationId xmlns:p14="http://schemas.microsoft.com/office/powerpoint/2010/main" val="247316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l="1122" t="2587" r="1913" b="12785"/>
          <a:stretch/>
        </p:blipFill>
        <p:spPr>
          <a:xfrm>
            <a:off x="731524" y="-30480"/>
            <a:ext cx="13292394" cy="7437120"/>
          </a:xfrm>
          <a:prstGeom prst="rect">
            <a:avLst/>
          </a:prstGeom>
        </p:spPr>
      </p:pic>
    </p:spTree>
    <p:extLst>
      <p:ext uri="{BB962C8B-B14F-4D97-AF65-F5344CB8AC3E}">
        <p14:creationId xmlns:p14="http://schemas.microsoft.com/office/powerpoint/2010/main" val="1574537570"/>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2051345"/>
            <a:ext cx="14630400" cy="38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600" b="1" dirty="0">
                <a:solidFill>
                  <a:srgbClr val="004B70"/>
                </a:solidFill>
                <a:latin typeface="Arial Black" pitchFamily="34" charset="0"/>
              </a:rPr>
              <a:t>Tony Cioffi            </a:t>
            </a:r>
            <a:r>
              <a:rPr lang="en-US" sz="5900" b="1" i="1" dirty="0">
                <a:solidFill>
                  <a:srgbClr val="004B70"/>
                </a:solidFill>
                <a:latin typeface="Arial Black" pitchFamily="34" charset="0"/>
              </a:rPr>
              <a:t>General Sales Manager</a:t>
            </a:r>
          </a:p>
          <a:p>
            <a:pPr algn="ctr" eaLnBrk="1" hangingPunct="1">
              <a:spcBef>
                <a:spcPct val="50000"/>
              </a:spcBef>
            </a:pPr>
            <a:endParaRPr lang="en-US" sz="5900" i="1" dirty="0">
              <a:solidFill>
                <a:srgbClr val="004B70"/>
              </a:solidFill>
              <a:latin typeface="Arial Black" pitchFamily="34" charset="0"/>
            </a:endParaRPr>
          </a:p>
        </p:txBody>
      </p:sp>
      <p:sp>
        <p:nvSpPr>
          <p:cNvPr id="7" name="Text Box 3"/>
          <p:cNvSpPr txBox="1">
            <a:spLocks noChangeArrowheads="1"/>
          </p:cNvSpPr>
          <p:nvPr/>
        </p:nvSpPr>
        <p:spPr bwMode="auto">
          <a:xfrm>
            <a:off x="0" y="990632"/>
            <a:ext cx="14782800" cy="1086263"/>
          </a:xfrm>
          <a:prstGeom prst="rect">
            <a:avLst/>
          </a:prstGeom>
          <a:noFill/>
          <a:ln>
            <a:noFill/>
          </a:ln>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6100" b="1" i="1" dirty="0">
                <a:solidFill>
                  <a:srgbClr val="004B70"/>
                </a:solidFill>
                <a:latin typeface="Arial Black" pitchFamily="34" charset="0"/>
              </a:rPr>
              <a:t>Community Partner Award</a:t>
            </a:r>
          </a:p>
        </p:txBody>
      </p:sp>
      <p:sp>
        <p:nvSpPr>
          <p:cNvPr id="8" name="TextBox 7"/>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Bachman Turner Overdrive - Roll on Down the Highway </a:t>
            </a:r>
            <a:endParaRPr lang="en-US" sz="2900" b="1" i="1" dirty="0"/>
          </a:p>
        </p:txBody>
      </p:sp>
      <p:pic>
        <p:nvPicPr>
          <p:cNvPr id="9" name="Picture 8" descr="ADAMS_EPA.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114800" y="4363886"/>
            <a:ext cx="6553200" cy="3103714"/>
          </a:xfrm>
          <a:prstGeom prst="rect">
            <a:avLst/>
          </a:prstGeom>
        </p:spPr>
      </p:pic>
    </p:spTree>
    <p:extLst>
      <p:ext uri="{BB962C8B-B14F-4D97-AF65-F5344CB8AC3E}">
        <p14:creationId xmlns:p14="http://schemas.microsoft.com/office/powerpoint/2010/main" val="2899788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ber-2color"/>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810031" y="4343403"/>
            <a:ext cx="7104445" cy="21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1530047"/>
            <a:ext cx="14630400" cy="397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100" b="1" dirty="0">
                <a:solidFill>
                  <a:srgbClr val="004B70"/>
                </a:solidFill>
                <a:latin typeface="Arial Black" pitchFamily="34" charset="0"/>
              </a:rPr>
              <a:t>Alison Pickel         </a:t>
            </a:r>
            <a:r>
              <a:rPr lang="en-US" sz="5900" b="1" i="1" dirty="0">
                <a:solidFill>
                  <a:srgbClr val="004B70"/>
                </a:solidFill>
                <a:latin typeface="Arial Black" pitchFamily="34" charset="0"/>
              </a:rPr>
              <a:t>SVP, Membership &amp; Operations</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Kid Rock - Born Free </a:t>
            </a:r>
            <a:endParaRPr lang="en-US" sz="2900" b="1" i="1" dirty="0">
              <a:solidFill>
                <a:prstClr val="black"/>
              </a:solidFill>
            </a:endParaRPr>
          </a:p>
        </p:txBody>
      </p:sp>
    </p:spTree>
    <p:extLst>
      <p:ext uri="{BB962C8B-B14F-4D97-AF65-F5344CB8AC3E}">
        <p14:creationId xmlns:p14="http://schemas.microsoft.com/office/powerpoint/2010/main" val="41399495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ber-2color"/>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810031" y="4724403"/>
            <a:ext cx="7104445" cy="21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1530047"/>
            <a:ext cx="14630400" cy="442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0100" b="1" dirty="0">
                <a:solidFill>
                  <a:srgbClr val="004B70"/>
                </a:solidFill>
                <a:latin typeface="Arial Black" pitchFamily="34" charset="0"/>
              </a:rPr>
              <a:t>Alison Pickel</a:t>
            </a:r>
          </a:p>
          <a:p>
            <a:pPr algn="ctr" eaLnBrk="1" hangingPunct="1">
              <a:spcBef>
                <a:spcPct val="50000"/>
              </a:spcBef>
            </a:pPr>
            <a:r>
              <a:rPr lang="en-US" sz="5900" b="1" i="1" dirty="0">
                <a:solidFill>
                  <a:srgbClr val="004B70"/>
                </a:solidFill>
                <a:latin typeface="Arial Black" pitchFamily="34" charset="0"/>
              </a:rPr>
              <a:t>SVP, Membership &amp; Sales</a:t>
            </a:r>
          </a:p>
          <a:p>
            <a:pPr algn="ctr" eaLnBrk="1" hangingPunct="1">
              <a:spcBef>
                <a:spcPct val="50000"/>
              </a:spcBef>
            </a:pPr>
            <a:endParaRPr lang="en-US" sz="5900" i="1" dirty="0">
              <a:solidFill>
                <a:srgbClr val="004B70"/>
              </a:solidFill>
              <a:latin typeface="Arial Black" pitchFamily="34" charset="0"/>
            </a:endParaRPr>
          </a:p>
        </p:txBody>
      </p:sp>
      <p:sp>
        <p:nvSpPr>
          <p:cNvPr id="7" name="TextBox 6"/>
          <p:cNvSpPr txBox="1"/>
          <p:nvPr/>
        </p:nvSpPr>
        <p:spPr>
          <a:xfrm>
            <a:off x="4762" y="209578"/>
            <a:ext cx="14016038" cy="538595"/>
          </a:xfrm>
          <a:prstGeom prst="rect">
            <a:avLst/>
          </a:prstGeom>
          <a:noFill/>
        </p:spPr>
        <p:txBody>
          <a:bodyPr wrap="square" lIns="91345" tIns="45668" rIns="91345" bIns="45668" rtlCol="0">
            <a:spAutoFit/>
          </a:bodyPr>
          <a:lstStyle/>
          <a:p>
            <a:pPr algn="r"/>
            <a:r>
              <a:rPr lang="en-US" sz="2900" b="1" i="1" dirty="0">
                <a:solidFill>
                  <a:prstClr val="black"/>
                </a:solidFill>
              </a:rPr>
              <a:t>Boston - Peace of Mind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16469"/>
            <a:ext cx="14625638" cy="822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4969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4" y="5943600"/>
            <a:ext cx="14630400" cy="1277143"/>
          </a:xfrm>
          <a:prstGeom prst="rect">
            <a:avLst/>
          </a:prstGeom>
        </p:spPr>
        <p:txBody>
          <a:bodyPr wrap="square" lIns="91244" tIns="45610" rIns="91244" bIns="45610">
            <a:spAutoFit/>
          </a:bodyPr>
          <a:lstStyle/>
          <a:p>
            <a:pPr lvl="0" algn="ctr">
              <a:spcBef>
                <a:spcPct val="50000"/>
              </a:spcBef>
            </a:pPr>
            <a:r>
              <a:rPr lang="en-US" sz="7700" b="1" dirty="0">
                <a:solidFill>
                  <a:srgbClr val="004B70"/>
                </a:solidFill>
                <a:latin typeface="Arial Black" pitchFamily="34" charset="0"/>
              </a:rPr>
              <a:t>   </a:t>
            </a:r>
            <a:r>
              <a:rPr lang="en-US" sz="6600" b="1" dirty="0">
                <a:solidFill>
                  <a:srgbClr val="004B70"/>
                </a:solidFill>
                <a:latin typeface="Arial Black" pitchFamily="34" charset="0"/>
              </a:rPr>
              <a:t>#CHAMBERECON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229" y="685800"/>
            <a:ext cx="7529096"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62" y="209557"/>
            <a:ext cx="14016038" cy="590894"/>
          </a:xfrm>
          <a:prstGeom prst="rect">
            <a:avLst/>
          </a:prstGeom>
          <a:noFill/>
        </p:spPr>
        <p:txBody>
          <a:bodyPr wrap="square" lIns="91345" tIns="45668" rIns="91345" bIns="45668" rtlCol="0">
            <a:spAutoFit/>
          </a:bodyPr>
          <a:lstStyle/>
          <a:p>
            <a:pPr algn="r"/>
            <a:r>
              <a:rPr lang="en-US" sz="3200" b="1" i="1" dirty="0"/>
              <a:t>English Beat - Save It For Later</a:t>
            </a:r>
            <a:endParaRPr lang="en-US" sz="2900" b="1" i="1" dirty="0"/>
          </a:p>
        </p:txBody>
      </p:sp>
    </p:spTree>
    <p:extLst>
      <p:ext uri="{BB962C8B-B14F-4D97-AF65-F5344CB8AC3E}">
        <p14:creationId xmlns:p14="http://schemas.microsoft.com/office/powerpoint/2010/main" val="4160957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153570"/>
            <a:ext cx="14630400" cy="113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6400" i="1" dirty="0">
                <a:solidFill>
                  <a:srgbClr val="003366"/>
                </a:solidFill>
                <a:latin typeface="Arial Black" pitchFamily="34" charset="0"/>
              </a:rPr>
              <a:t>Presenting Sponsor</a:t>
            </a:r>
          </a:p>
        </p:txBody>
      </p:sp>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3790" y="3352802"/>
            <a:ext cx="11262834" cy="1752600"/>
          </a:xfrm>
          <a:prstGeom prst="rect">
            <a:avLst/>
          </a:prstGeom>
        </p:spPr>
      </p:pic>
      <p:sp>
        <p:nvSpPr>
          <p:cNvPr id="5" name="TextBox 4"/>
          <p:cNvSpPr txBox="1"/>
          <p:nvPr/>
        </p:nvSpPr>
        <p:spPr>
          <a:xfrm>
            <a:off x="0" y="6477003"/>
            <a:ext cx="14630400" cy="523220"/>
          </a:xfrm>
          <a:prstGeom prst="rect">
            <a:avLst/>
          </a:prstGeom>
          <a:noFill/>
        </p:spPr>
        <p:txBody>
          <a:bodyPr wrap="square" lIns="91375" tIns="45684" rIns="91375" bIns="45684" rtlCol="0">
            <a:spAutoFit/>
          </a:bodyPr>
          <a:lstStyle/>
          <a:p>
            <a:pPr algn="ctr"/>
            <a:r>
              <a:rPr lang="en-US" sz="2800" b="1" dirty="0"/>
              <a:t>A Strategic Business Partner</a:t>
            </a:r>
          </a:p>
        </p:txBody>
      </p:sp>
    </p:spTree>
    <p:extLst>
      <p:ext uri="{BB962C8B-B14F-4D97-AF65-F5344CB8AC3E}">
        <p14:creationId xmlns:p14="http://schemas.microsoft.com/office/powerpoint/2010/main" val="1776747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153570"/>
            <a:ext cx="14630400" cy="113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6400" i="1" dirty="0">
                <a:solidFill>
                  <a:srgbClr val="003366"/>
                </a:solidFill>
                <a:latin typeface="Arial Black" pitchFamily="34" charset="0"/>
              </a:rPr>
              <a:t>Presenting Sponsor</a:t>
            </a:r>
          </a:p>
        </p:txBody>
      </p:sp>
      <p:pic>
        <p:nvPicPr>
          <p:cNvPr id="5" name="Picture 4" descr="LVHN_Logo &amp; Tag_FullColor.jpg"/>
          <p:cNvPicPr>
            <a:picLocks noChangeAspect="1"/>
          </p:cNvPicPr>
          <p:nvPr/>
        </p:nvPicPr>
        <p:blipFill>
          <a:blip r:embed="rId2" cstate="print"/>
          <a:stretch>
            <a:fillRect/>
          </a:stretch>
        </p:blipFill>
        <p:spPr>
          <a:xfrm>
            <a:off x="2590803" y="2698750"/>
            <a:ext cx="9062366" cy="3092450"/>
          </a:xfrm>
          <a:prstGeom prst="rect">
            <a:avLst/>
          </a:prstGeom>
        </p:spPr>
      </p:pic>
    </p:spTree>
    <p:extLst>
      <p:ext uri="{BB962C8B-B14F-4D97-AF65-F5344CB8AC3E}">
        <p14:creationId xmlns:p14="http://schemas.microsoft.com/office/powerpoint/2010/main" val="1776747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229752"/>
            <a:ext cx="14630400" cy="113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969" tIns="72991" rIns="145969" bIns="7299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6400" i="1" dirty="0">
                <a:solidFill>
                  <a:schemeClr val="accent1">
                    <a:lumMod val="50000"/>
                  </a:schemeClr>
                </a:solidFill>
                <a:latin typeface="Arial Black" pitchFamily="34" charset="0"/>
              </a:rPr>
              <a:t>Presenting Media Sponsor</a:t>
            </a:r>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3802" y="2209802"/>
            <a:ext cx="7232904" cy="4672584"/>
          </a:xfrm>
          <a:prstGeom prst="rect">
            <a:avLst/>
          </a:prstGeom>
        </p:spPr>
      </p:pic>
    </p:spTree>
    <p:extLst>
      <p:ext uri="{BB962C8B-B14F-4D97-AF65-F5344CB8AC3E}">
        <p14:creationId xmlns:p14="http://schemas.microsoft.com/office/powerpoint/2010/main" val="404627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Picture 9"/>
  <p:tag name="FORMATSSLIDEID" val="256"/>
  <p:tag name="FORMATSFILENAME" val="Standard Slides.pot"/>
  <p:tag name="POSITIONSHAPE" val="Picture 9"/>
  <p:tag name="POSITIONSLIDEID" val="256"/>
  <p:tag name="SIZESHAPE" val="Picture 9"/>
  <p:tag name="SIZESLIDEID" val="256"/>
</p:tagLst>
</file>

<file path=ppt/tags/tag10.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FlowofFunds-Households.xlsx&quot; Path=&quot;\\ent.wfb.bank.corp\whlsdfs\shared\AREMOS32\banks\Indicators_DI NEW&quot; Landmark=&quot;FOR Total&quot; LMFriendly=&quot;FOR Total&quot; SheetSlideName=&quot;FOR Total&quot; Address=&quot;FOR Total&quot; AddrAdjusted=&quot;FOR Total&quot; LastUpdate=&quot;2020.01.22:09.45.35&quot; FileDesc=&quot;FlowofFunds-Households.xlsx&quot; Text=&quot;&quot; Value=&quot;&quot; Inst=&quot;0&quot; SBR=&quot;False&quot; SBC=&quot;False&quot; DestType=&quot;1&quot; HeaderRows=&quot;0&quot; TableRowIndex=&quot;0&quot; TableColIndex=&quot;0&quot; /&gt;&#10;&lt;/Data&gt;"/>
</p:tagLst>
</file>

<file path=ppt/tags/tag1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ersIncSpend.xlsx&quot; Path=&quot;\\ent.wfb.bank.corp\whlsdfs\shared\AREMOS32\banks\Indicators_DI NEW&quot; Landmark=&quot;Graph E_02 Pers Sav LT&quot; LMFriendly=&quot;Graph E_02 Pers Sav LT&quot; SheetSlideName=&quot;Graph E_02 Pers Sav LT&quot; Address=&quot;Graph E_02 Pers Sav LT&quot; AddrAdjusted=&quot;Graph E_02 Pers Sav LT&quot; LastUpdate=&quot;2020.01.22:09.45.46&quot; FileDesc=&quot;PersIncSpend.xlsx&quot; Text=&quot;&quot; Value=&quot;&quot; Inst=&quot;0&quot; SBR=&quot;False&quot; SBC=&quot;False&quot; DestType=&quot;1&quot; HeaderRows=&quot;0&quot; TableRowIndex=&quot;0&quot; TableColIndex=&quot;0&quot; /&gt;&#10;&lt;/Data&gt;"/>
</p:tagLst>
</file>

<file path=ppt/tags/tag12.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Forecast Graphs.xlsm&quot; Path=&quot;\\ent.wfb.bank.corp\whlsdfs\shared\Economic\Forecast&quot; Landmark=&quot;Real BFI Forecast&quot; LMFriendly=&quot;Real BFI Forecast&quot; SheetSlideName=&quot;Real BFI Forecast&quot; Address=&quot;Real BFI Forecast&quot; AddrAdjusted=&quot;Real BFI Forecast&quot; LastUpdate=&quot;2020.01.22:09.45.48&quot; FileDesc=&quot;Forecast Graphs.xlsm&quot; Text=&quot;&quot; Value=&quot;&quot; Inst=&quot;0&quot; SBR=&quot;False&quot; SBC=&quot;False&quot; DestType=&quot;1&quot; HeaderRows=&quot;0&quot; TableRowIndex=&quot;0&quot; TableColIndex=&quot;0&quot; /&gt;&#10;&lt;/Data&gt;"/>
</p:tagLst>
</file>

<file path=ppt/tags/tag13.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ersIncSpend.xlsx&quot; Path=&quot;\\ent.wfb.bank.corp\whlsdfs\shared\AREMOS32\banks\Indicators_DI NEW&quot; Landmark=&quot;Graph D_01 PCE vs Core PCE&quot; LMFriendly=&quot;Graph D_01 PCE vs Core PCE&quot; SheetSlideName=&quot;Graph D_01 PCE vs Core PCE&quot; Address=&quot;Graph D_01 PCE vs Core PCE&quot; AddrAdjusted=&quot;Graph D_01 PCE vs Core PCE&quot; LastUpdate=&quot;2020.01.22:09.45.49&quot; FileDesc=&quot;PersIncSpend.xlsx&quot; Text=&quot;&quot; Value=&quot;&quot; Inst=&quot;0&quot; SBR=&quot;False&quot; SBC=&quot;False&quot; DestType=&quot;1&quot; HeaderRows=&quot;0&quot; TableRowIndex=&quot;0&quot; TableColIndex=&quot;0&quot; /&gt;&#10;&lt;/Data&gt;"/>
</p:tagLst>
</file>

<file path=ppt/tags/tag14.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Forecast Graphs To Be Sent Out 01-15-2020.xlsx&quot; Path=&quot;\\ent.wfb.bank.corp\whlsdfs\shared\Economic\Forecast&quot; Landmark=&quot;FFTR Forecast&quot; LMFriendly=&quot;FFTR Forecast&quot; SheetSlideName=&quot;FFTR Forecast&quot; Address=&quot;FFTR Forecast&quot; AddrAdjusted=&quot;FFTR Forecast&quot; LastUpdate=&quot;2020.01.22:09.45.54&quot; FileDesc=&quot;Forecast Graphs To Be Sent Out 01-15-2020.xlsx&quot; Text=&quot;&quot; Value=&quot;&quot; Inst=&quot;0&quot; SBR=&quot;False&quot; SBC=&quot;False&quot; DestType=&quot;1&quot; HeaderRows=&quot;0&quot; TableRowIndex=&quot;0&quot; TableColIndex=&quot;0&quot; /&gt;&#10;&lt;/Data&gt;"/>
</p:tagLst>
</file>

<file path=ppt/tags/tag15.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business-cycles.xlsx&quot; Path=&quot;\\ent.wfb.bank.corp\whlsdfs\shared\Economic\Seery\Sheets&quot; Landmark=&quot;Chart5&quot; LMFriendly=&quot;Chart5&quot; SheetSlideName=&quot;Chart5&quot; Address=&quot;Chart5&quot; AddrAdjusted=&quot;Chart5&quot; LastUpdate=&quot;2020.01.22:09.45.57&quot; FileDesc=&quot;business-cycles.xlsx&quot; Text=&quot;&quot; Value=&quot;&quot; Inst=&quot;0&quot; SBR=&quot;False&quot; SBC=&quot;False&quot; DestType=&quot;1&quot; HeaderRows=&quot;0&quot; TableRowIndex=&quot;0&quot; TableColIndex=&quot;0&quot; /&gt;&#10;&lt;/Data&gt;"/>
</p:tagLst>
</file>

<file path=ppt/tags/tag16.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resentations Charts.xlsx&quot; Path=&quot;\\ent.wfb.bank.corp\whlsdfs\shared\Economic\Mathews\Jay&quot; Landmark=&quot;Chart1&quot; LMFriendly=&quot;Chart1&quot; SheetSlideName=&quot;Chart1&quot; Address=&quot;Chart1&quot; AddrAdjusted=&quot;Chart1&quot; LastUpdate=&quot;2019.12.30:07.05.42&quot; FileDesc=&quot;Presentations Charts.xlsx&quot; Text=&quot;&quot; Value=&quot;&quot; Inst=&quot;0&quot; SBR=&quot;False&quot; SBC=&quot;False&quot; DestType=&quot;1&quot; HeaderRows=&quot;0&quot; TableRowIndex=&quot;0&quot; TableColIndex=&quot;0&quot; /&gt;&#10;&lt;/Data&gt;"/>
</p:tagLst>
</file>

<file path=ppt/tags/tag17.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resentations Charts.xlsx&quot; Path=&quot;\\ent.wfb.bank.corp\whlsdfs\shared\Economic\Mathews\Jay&quot; Landmark=&quot;Change&quot; LMFriendly=&quot;Change&quot; SheetSlideName=&quot;Change&quot; Address=&quot;Change&quot; AddrAdjusted=&quot;Change&quot; LastUpdate=&quot;2020.01.22:09.45.59&quot; FileDesc=&quot;Presentations Charts.xlsx&quot; Text=&quot;&quot; Value=&quot;&quot; Inst=&quot;0&quot; SBR=&quot;False&quot; SBC=&quot;False&quot; DestType=&quot;1&quot; HeaderRows=&quot;0&quot; TableRowIndex=&quot;0&quot; TableColIndex=&quot;0&quot; /&gt;&#10;&lt;/Data&gt;"/>
</p:tagLst>
</file>

<file path=ppt/tags/tag18.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resentations Charts.xlsx&quot; Path=&quot;\\ent.wfb.bank.corp\whlsdfs\shared\Economic\Mathews\Jay&quot; Landmark=&quot;Gov Debt&quot; LMFriendly=&quot;Gov Debt&quot; SheetSlideName=&quot;Gov Debt&quot; Address=&quot;Gov Debt&quot; AddrAdjusted=&quot;Gov Debt&quot; LastUpdate=&quot;2020.01.22:09.46.01&quot; FileDesc=&quot;Presentations Charts.xlsx&quot; Text=&quot;&quot; Value=&quot;&quot; Inst=&quot;0&quot; SBR=&quot;False&quot; SBC=&quot;False&quot; DestType=&quot;1&quot; HeaderRows=&quot;0&quot; TableRowIndex=&quot;0&quot; TableColIndex=&quot;0&quot; /&gt;&#10;&lt;/Data&gt;"/>
</p:tagLst>
</file>

<file path=ppt/tags/tag19.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us-debt.xlsx&quot; Path=&quot;\\ent.wfb.bank.corp\whlsdfs\shared\Economic\Seery\Sheets&quot; Landmark=&quot;Chart3-FoF (Corp)&quot; LMFriendly=&quot;Chart3-FoF (Corp)&quot; SheetSlideName=&quot;Chart3-FoF (Corp)&quot; Address=&quot;Chart3-FoF (Corp)&quot; AddrAdjusted=&quot;Chart3-FoF (Corp)&quot; LastUpdate=&quot;2020.01.22:09.46.06&quot; FileDesc=&quot;us-debt.xlsx&quot; Text=&quot;&quot; Value=&quot;&quot; Inst=&quot;0&quot; SBR=&quot;False&quot; SBC=&quot;False&quot; DestType=&quot;1&quot; HeaderRows=&quot;0&quot; TableRowIndex=&quot;0&quot; TableColIndex=&quot;0&quot; /&gt;&#10;&lt;/Data&gt;"/>
</p:tagLst>
</file>

<file path=ppt/tags/tag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SLIDEID" val="256"/>
  <p:tag name="FORMATSFILENAME" val="Standard Slides.pot"/>
  <p:tag name="POSITIONSHAPE" val="Rectangle 5"/>
  <p:tag name="POSITIONSLIDEID" val="256"/>
  <p:tag name="SIZESHAPE" val="Rectangle 5"/>
  <p:tag name="SIZESLIDEID" val="256"/>
</p:tagLst>
</file>

<file path=ppt/tags/tag20.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balance-sheet-indicators.xlsx&quot; Path=&quot;\\ent.wfb.bank.corp\whlsdfs\shared\Economic\Sarah\Special Reports\Capex\Corporate Leverage&quot; Landmark=&quot;Interest Coverage&quot; LMFriendly=&quot;Interest Coverage&quot; SheetSlideName=&quot;Interest Coverage&quot; Address=&quot;Interest Coverage&quot; AddrAdjusted=&quot;Interest Coverage&quot; LastUpdate=&quot;2020.01.22:09.46.13&quot; FileDesc=&quot;balance-sheet-indicators.xlsx&quot; Text=&quot;&quot; Value=&quot;&quot; Inst=&quot;0&quot; SBR=&quot;False&quot; SBC=&quot;False&quot; DestType=&quot;1&quot; HeaderRows=&quot;0&quot; TableRowIndex=&quot;0&quot; TableColIndex=&quot;0&quot; /&gt;&#10;&lt;/Data&gt;"/>
</p:tagLst>
</file>

<file path=ppt/tags/tag2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sp-500-eps-est.xlsx&quot; Path=&quot;\\ent.wfb.bank.corp\whlsdfs\shared\Economic\Seery\Profits&quot; Landmark=&quot;Chart1&quot; LMFriendly=&quot;Chart1&quot; SheetSlideName=&quot;Chart1&quot; Address=&quot;Chart1&quot; AddrAdjusted=&quot;Chart1&quot; LastUpdate=&quot;2020.01.22:09.46.17&quot; FileDesc=&quot;sp-500-eps-est.xlsx&quot; Text=&quot;&quot; Value=&quot;&quot; Inst=&quot;0&quot; SBR=&quot;False&quot; SBC=&quot;False&quot; DestType=&quot;1&quot; HeaderRows=&quot;0&quot; TableRowIndex=&quot;0&quot; TableColIndex=&quot;0&quot; /&gt;&#10;&lt;/Data&gt;"/>
</p:tagLst>
</file>

<file path=ppt/tags/tag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6"/>
  <p:tag name="FORMATSSLIDEID" val="256"/>
  <p:tag name="FORMATSFILENAME" val="Standard Slides.pot"/>
  <p:tag name="POSITIONSHAPE" val="Rectangle 6"/>
  <p:tag name="POSITIONSLIDEID" val="256"/>
  <p:tag name="SIZESHAPE" val="Rectangle 6"/>
  <p:tag name="SIZESLIDEID" val="256"/>
</p:tagLst>
</file>

<file path=ppt/tags/tag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7"/>
  <p:tag name="FORMATSSLIDEID" val="256"/>
  <p:tag name="FORMATSFILENAME" val="Standard Slides.pot"/>
  <p:tag name="POSITIONSHAPE" val="Rectangle 7"/>
  <p:tag name="POSITIONSLIDEID" val="256"/>
  <p:tag name="SIZESHAPE" val="Rectangle 7"/>
  <p:tag name="SIZESLIDEID" val="256"/>
</p:tagLst>
</file>

<file path=ppt/tags/tag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Picture 17"/>
  <p:tag name="FORMATSSLIDEID" val="256"/>
  <p:tag name="FORMATSFILENAME" val="Standard Slides.pot"/>
  <p:tag name="POSITIONSHAPE" val="Picture 17"/>
  <p:tag name="POSITIONSLIDEID" val="256"/>
  <p:tag name="SIZESHAPE" val="Picture 17"/>
  <p:tag name="SIZESLIDEID" val="256"/>
</p:tagLst>
</file>

<file path=ppt/tags/tag6.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Forecast Graphs.xlsm&quot; Path=&quot;\\ent.wfb.bank.corp\whlsdfs\shared\Economic\Forecast&quot; Landmark=&quot;Real GDP Forecast&quot; LMFriendly=&quot;Real GDP Forecast&quot; SheetSlideName=&quot;Real GDP Forecast&quot; Address=&quot;Real GDP Forecast&quot; AddrAdjusted=&quot;Real GDP Forecast&quot; LastUpdate=&quot;2020.01.22:09.45.15&quot; FileDesc=&quot;Forecast Graphs.xlsm&quot; Text=&quot;&quot; Value=&quot;&quot; Inst=&quot;0&quot; SBR=&quot;False&quot; SBC=&quot;False&quot; DestType=&quot;1&quot; HeaderRows=&quot;0&quot; TableRowIndex=&quot;0&quot; TableColIndex=&quot;0&quot; /&gt;&#10;&lt;/Data&gt;"/>
</p:tagLst>
</file>

<file path=ppt/tags/tag7.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Forecast Graphs.xlsm&quot; Path=&quot;\\ent.wfb.bank.corp\whlsdfs\shared\Economic\Forecast&quot; Landmark=&quot;Real PCE Forecast&quot; LMFriendly=&quot;Real PCE Forecast&quot; SheetSlideName=&quot;Real PCE Forecast&quot; Address=&quot;Real PCE Forecast&quot; AddrAdjusted=&quot;Real PCE Forecast&quot; LastUpdate=&quot;2020.01.22:09.45.21&quot; FileDesc=&quot;Forecast Graphs.xlsm&quot; Text=&quot;&quot; Value=&quot;&quot; Inst=&quot;0&quot; SBR=&quot;False&quot; SBC=&quot;False&quot; DestType=&quot;1&quot; HeaderRows=&quot;0&quot; TableRowIndex=&quot;0&quot; TableColIndex=&quot;0&quot; /&gt;&#10;&lt;/Data&gt;"/>
</p:tagLst>
</file>

<file path=ppt/tags/tag8.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Employment-Establishment.xlsx&quot; Path=&quot;\\ent.wfb.bank.corp\whlsdfs\shared\AREMOS32\banks\Indicators_DI NEW&quot; Landmark=&quot;Chart91&quot; LMFriendly=&quot;Chart91&quot; SheetSlideName=&quot;Chart91&quot; Address=&quot;Chart91&quot; AddrAdjusted=&quot;Chart91&quot; LastUpdate=&quot;2020.01.22:09.45.26&quot; FileDesc=&quot;Employment-Establishment.xlsx&quot; Text=&quot;&quot; Value=&quot;&quot; Inst=&quot;0&quot; SBR=&quot;False&quot; SBC=&quot;False&quot; DestType=&quot;1&quot; HeaderRows=&quot;0&quot; TableRowIndex=&quot;0&quot; TableColIndex=&quot;0&quot; /&gt;&#10;&lt;/Data&gt;"/>
</p:tagLst>
</file>

<file path=ppt/tags/tag9.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FlowofFunds-Households.xlsx&quot; Path=&quot;\\ent.wfb.bank.corp\whlsdfs\shared\AREMOS32\banks\Indicators_DI NEW&quot; Landmark=&quot;Debt-YPD 2 (4)&quot; LMFriendly=&quot;Debt-YPD 2 (4)&quot; SheetSlideName=&quot;Debt-YPD 2 (4)&quot; Address=&quot;Debt-YPD 2 (4)&quot; AddrAdjusted=&quot;Debt-YPD 2 (4)&quot; LastUpdate=&quot;2020.01.22:09.45.33&quot; FileDesc=&quot;FlowofFunds-Households.xlsx&quot; Text=&quot;&quot; Value=&quot;&quot; Inst=&quot;0&quot; SBR=&quot;False&quot; SBC=&quot;False&quot; DestType=&quot;1&quot; HeaderRows=&quot;0&quot; TableRowIndex=&quot;0&quot; TableColIndex=&quot;0&quot; /&gt;&#10;&lt;/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BB0826"/>
      </a:dk2>
      <a:lt2>
        <a:srgbClr val="8F8F8F"/>
      </a:lt2>
      <a:accent1>
        <a:srgbClr val="5E5145"/>
      </a:accent1>
      <a:accent2>
        <a:srgbClr val="8AA3B3"/>
      </a:accent2>
      <a:accent3>
        <a:srgbClr val="FFFFFF"/>
      </a:accent3>
      <a:accent4>
        <a:srgbClr val="000000"/>
      </a:accent4>
      <a:accent5>
        <a:srgbClr val="B6B3B0"/>
      </a:accent5>
      <a:accent6>
        <a:srgbClr val="7D93A2"/>
      </a:accent6>
      <a:hlink>
        <a:srgbClr val="915010"/>
      </a:hlink>
      <a:folHlink>
        <a:srgbClr val="A9B089"/>
      </a:folHlink>
    </a:clrScheme>
    <a:fontScheme name="blank">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5152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5152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BB0826"/>
        </a:dk2>
        <a:lt2>
          <a:srgbClr val="8F8F8F"/>
        </a:lt2>
        <a:accent1>
          <a:srgbClr val="5E5145"/>
        </a:accent1>
        <a:accent2>
          <a:srgbClr val="8AA3B3"/>
        </a:accent2>
        <a:accent3>
          <a:srgbClr val="FFFFFF"/>
        </a:accent3>
        <a:accent4>
          <a:srgbClr val="000000"/>
        </a:accent4>
        <a:accent5>
          <a:srgbClr val="B6B3B0"/>
        </a:accent5>
        <a:accent6>
          <a:srgbClr val="7D93A2"/>
        </a:accent6>
        <a:hlink>
          <a:srgbClr val="915010"/>
        </a:hlink>
        <a:folHlink>
          <a:srgbClr val="A9B08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BB0826"/>
      </a:dk2>
      <a:lt2>
        <a:srgbClr val="8F8F8F"/>
      </a:lt2>
      <a:accent1>
        <a:srgbClr val="5E5145"/>
      </a:accent1>
      <a:accent2>
        <a:srgbClr val="8AA3B3"/>
      </a:accent2>
      <a:accent3>
        <a:srgbClr val="FFFFFF"/>
      </a:accent3>
      <a:accent4>
        <a:srgbClr val="000000"/>
      </a:accent4>
      <a:accent5>
        <a:srgbClr val="B6B3B0"/>
      </a:accent5>
      <a:accent6>
        <a:srgbClr val="7D93A2"/>
      </a:accent6>
      <a:hlink>
        <a:srgbClr val="915010"/>
      </a:hlink>
      <a:folHlink>
        <a:srgbClr val="A9B089"/>
      </a:folHlink>
    </a:clrScheme>
    <a:fontScheme name="blank">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5152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5152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BB0826"/>
        </a:dk2>
        <a:lt2>
          <a:srgbClr val="8F8F8F"/>
        </a:lt2>
        <a:accent1>
          <a:srgbClr val="5E5145"/>
        </a:accent1>
        <a:accent2>
          <a:srgbClr val="8AA3B3"/>
        </a:accent2>
        <a:accent3>
          <a:srgbClr val="FFFFFF"/>
        </a:accent3>
        <a:accent4>
          <a:srgbClr val="000000"/>
        </a:accent4>
        <a:accent5>
          <a:srgbClr val="B6B3B0"/>
        </a:accent5>
        <a:accent6>
          <a:srgbClr val="7D93A2"/>
        </a:accent6>
        <a:hlink>
          <a:srgbClr val="915010"/>
        </a:hlink>
        <a:folHlink>
          <a:srgbClr val="A9B08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Nancy's Slides for CWIA Workforce Forum 11-20-21 2019.pptx" id="{4543117F-4D27-43A7-8E49-F75CF432138C}" vid="{4F768C67-2384-4751-AE0A-0D9A0E96FAD2}"/>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17526</TotalTime>
  <Words>3025</Words>
  <Application>Microsoft Office PowerPoint</Application>
  <PresentationFormat>Custom</PresentationFormat>
  <Paragraphs>571</Paragraphs>
  <Slides>65</Slides>
  <Notes>14</Notes>
  <HiddenSlides>0</HiddenSlides>
  <MMClips>0</MMClips>
  <ScaleCrop>false</ScaleCrop>
  <HeadingPairs>
    <vt:vector size="4" baseType="variant">
      <vt:variant>
        <vt:lpstr>Theme</vt:lpstr>
      </vt:variant>
      <vt:variant>
        <vt:i4>8</vt:i4>
      </vt:variant>
      <vt:variant>
        <vt:lpstr>Slide Titles</vt:lpstr>
      </vt:variant>
      <vt:variant>
        <vt:i4>65</vt:i4>
      </vt:variant>
    </vt:vector>
  </HeadingPairs>
  <TitlesOfParts>
    <vt:vector size="73" baseType="lpstr">
      <vt:lpstr>Office Theme</vt:lpstr>
      <vt:lpstr>blank</vt:lpstr>
      <vt:lpstr>1_blank</vt:lpstr>
      <vt:lpstr>4_Office Theme</vt:lpstr>
      <vt:lpstr>5_Office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Lehigh Valley Workforce Program Participants</vt:lpstr>
      <vt:lpstr>PowerPoint Presentation</vt:lpstr>
      <vt:lpstr>PowerPoint Presentation</vt:lpstr>
      <vt:lpstr>PowerPoint Presentation</vt:lpstr>
      <vt:lpstr>PA CENTER FOR WORKFORCE  INFORMATION AND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U.S. Economic Outlook</vt:lpstr>
      <vt:lpstr>Assumptions</vt:lpstr>
      <vt:lpstr>Real GDP Forecast</vt:lpstr>
      <vt:lpstr>Real PCE Forecast</vt:lpstr>
      <vt:lpstr>U.S. Nonfarm Employment Change</vt:lpstr>
      <vt:lpstr>Household Debt-to-Income Ratio</vt:lpstr>
      <vt:lpstr>Financial Obligations Ratio</vt:lpstr>
      <vt:lpstr>Personal Saving Rate</vt:lpstr>
      <vt:lpstr>Real BFI Forecast</vt:lpstr>
      <vt:lpstr>PCE Inflation</vt:lpstr>
      <vt:lpstr>Fed Funds Target Rate</vt:lpstr>
      <vt:lpstr>Business Cycles</vt:lpstr>
      <vt:lpstr>U.S. Debt by Sector</vt:lpstr>
      <vt:lpstr>Change in Debt by Sector</vt:lpstr>
      <vt:lpstr>Government Debt</vt:lpstr>
      <vt:lpstr>Non-Financial Business Debt</vt:lpstr>
      <vt:lpstr>Interest Coverage Ratio</vt:lpstr>
      <vt:lpstr>Profit Growth</vt:lpstr>
      <vt:lpstr>Non-financial Business Debt</vt:lpstr>
      <vt:lpstr>Wells Fargo Securities Economics Group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Weaver</dc:creator>
  <cp:lastModifiedBy>Liz Weaver</cp:lastModifiedBy>
  <cp:revision>154</cp:revision>
  <cp:lastPrinted>2020-01-27T18:32:11Z</cp:lastPrinted>
  <dcterms:created xsi:type="dcterms:W3CDTF">2017-01-12T16:31:39Z</dcterms:created>
  <dcterms:modified xsi:type="dcterms:W3CDTF">2020-01-29T19:00:16Z</dcterms:modified>
</cp:coreProperties>
</file>