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23"/>
  </p:notesMasterIdLst>
  <p:handoutMasterIdLst>
    <p:handoutMasterId r:id="rId24"/>
  </p:handoutMasterIdLst>
  <p:sldIdLst>
    <p:sldId id="359" r:id="rId2"/>
    <p:sldId id="362" r:id="rId3"/>
    <p:sldId id="376" r:id="rId4"/>
    <p:sldId id="367" r:id="rId5"/>
    <p:sldId id="342" r:id="rId6"/>
    <p:sldId id="354" r:id="rId7"/>
    <p:sldId id="353" r:id="rId8"/>
    <p:sldId id="379" r:id="rId9"/>
    <p:sldId id="369" r:id="rId10"/>
    <p:sldId id="355" r:id="rId11"/>
    <p:sldId id="356" r:id="rId12"/>
    <p:sldId id="358" r:id="rId13"/>
    <p:sldId id="373" r:id="rId14"/>
    <p:sldId id="368" r:id="rId15"/>
    <p:sldId id="377" r:id="rId16"/>
    <p:sldId id="346" r:id="rId17"/>
    <p:sldId id="357" r:id="rId18"/>
    <p:sldId id="341" r:id="rId19"/>
    <p:sldId id="361" r:id="rId20"/>
    <p:sldId id="336" r:id="rId21"/>
    <p:sldId id="347" r:id="rId22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4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7171"/>
    <a:srgbClr val="FFFFFF"/>
    <a:srgbClr val="00A4E4"/>
    <a:srgbClr val="8DC63F"/>
    <a:srgbClr val="00529A"/>
    <a:srgbClr val="D48A1D"/>
    <a:srgbClr val="8CC43F"/>
    <a:srgbClr val="8CCC3F"/>
    <a:srgbClr val="8CC63F"/>
    <a:srgbClr val="005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5795" autoAdjust="0"/>
  </p:normalViewPr>
  <p:slideViewPr>
    <p:cSldViewPr snapToGrid="0">
      <p:cViewPr varScale="1">
        <p:scale>
          <a:sx n="71" d="100"/>
          <a:sy n="71" d="100"/>
        </p:scale>
        <p:origin x="66" y="144"/>
      </p:cViewPr>
      <p:guideLst>
        <p:guide orient="horz" pos="364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1" d="100"/>
        <a:sy n="61" d="100"/>
      </p:scale>
      <p:origin x="0" y="-888"/>
    </p:cViewPr>
  </p:sorterViewPr>
  <p:notesViewPr>
    <p:cSldViewPr snapToGrid="0">
      <p:cViewPr varScale="1">
        <p:scale>
          <a:sx n="105" d="100"/>
          <a:sy n="105" d="100"/>
        </p:scale>
        <p:origin x="-1812" y="-84"/>
      </p:cViewPr>
      <p:guideLst>
        <p:guide orient="horz" pos="2957"/>
        <p:guide pos="223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3078383" cy="46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935" tIns="47467" rIns="94935" bIns="47467" numCol="1" anchor="t" anchorCtr="0" compatLnSpc="1">
            <a:prstTxWarp prst="textNoShape">
              <a:avLst/>
            </a:prstTxWarp>
          </a:bodyPr>
          <a:lstStyle>
            <a:lvl1pPr algn="l" defTabSz="949064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33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488" y="0"/>
            <a:ext cx="3078383" cy="46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935" tIns="47467" rIns="94935" bIns="47467" numCol="1" anchor="t" anchorCtr="0" compatLnSpc="1">
            <a:prstTxWarp prst="textNoShape">
              <a:avLst/>
            </a:prstTxWarp>
          </a:bodyPr>
          <a:lstStyle>
            <a:lvl1pPr algn="r" defTabSz="949064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33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" y="8917127"/>
            <a:ext cx="3078383" cy="46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935" tIns="47467" rIns="94935" bIns="47467" numCol="1" anchor="b" anchorCtr="0" compatLnSpc="1">
            <a:prstTxWarp prst="textNoShape">
              <a:avLst/>
            </a:prstTxWarp>
          </a:bodyPr>
          <a:lstStyle>
            <a:lvl1pPr algn="l" defTabSz="949064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33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488" y="8917127"/>
            <a:ext cx="3078383" cy="46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935" tIns="47467" rIns="94935" bIns="47467" numCol="1" anchor="b" anchorCtr="0" compatLnSpc="1">
            <a:prstTxWarp prst="textNoShape">
              <a:avLst/>
            </a:prstTxWarp>
          </a:bodyPr>
          <a:lstStyle>
            <a:lvl1pPr algn="r" defTabSz="949064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FAAF4CB2-B835-437A-99B3-81100BC7EF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4947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" y="0"/>
            <a:ext cx="3078383" cy="46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550" tIns="47275" rIns="94550" bIns="47275" numCol="1" anchor="t" anchorCtr="0" compatLnSpc="1">
            <a:prstTxWarp prst="textNoShape">
              <a:avLst/>
            </a:prstTxWarp>
          </a:bodyPr>
          <a:lstStyle>
            <a:lvl1pPr algn="l" defTabSz="944229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488" y="0"/>
            <a:ext cx="3078383" cy="46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550" tIns="47275" rIns="94550" bIns="47275" numCol="1" anchor="t" anchorCtr="0" compatLnSpc="1">
            <a:prstTxWarp prst="textNoShape">
              <a:avLst/>
            </a:prstTxWarp>
          </a:bodyPr>
          <a:lstStyle>
            <a:lvl1pPr algn="r" defTabSz="944229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22275" y="703263"/>
            <a:ext cx="6257925" cy="3521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891" y="4460172"/>
            <a:ext cx="5680693" cy="4224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550" tIns="47275" rIns="94550" bIns="472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" y="8917127"/>
            <a:ext cx="3078383" cy="46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550" tIns="47275" rIns="94550" bIns="47275" numCol="1" anchor="b" anchorCtr="0" compatLnSpc="1">
            <a:prstTxWarp prst="textNoShape">
              <a:avLst/>
            </a:prstTxWarp>
          </a:bodyPr>
          <a:lstStyle>
            <a:lvl1pPr algn="l" defTabSz="944229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488" y="8917127"/>
            <a:ext cx="3078383" cy="469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550" tIns="47275" rIns="94550" bIns="47275" numCol="1" anchor="b" anchorCtr="0" compatLnSpc="1">
            <a:prstTxWarp prst="textNoShape">
              <a:avLst/>
            </a:prstTxWarp>
          </a:bodyPr>
          <a:lstStyle>
            <a:lvl1pPr algn="r" defTabSz="944229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8AD14DF2-90D1-467D-92ED-14D6343147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5428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74211" y="6422549"/>
            <a:ext cx="64357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E4C3BC-2588-4B69-92CB-259C24C91E3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-14064" y="4084576"/>
            <a:ext cx="12192000" cy="201168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CDC86AAE-B557-4E30-B207-7E5A618A5B3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4253361"/>
            <a:ext cx="9144000" cy="1345722"/>
          </a:xfrm>
        </p:spPr>
        <p:txBody>
          <a:bodyPr>
            <a:normAutofit/>
          </a:bodyPr>
          <a:lstStyle>
            <a:lvl1pPr algn="ctr">
              <a:defRPr sz="4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A027F173-A651-4908-A38E-A22EE0C07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52160"/>
            <a:ext cx="9144000" cy="561579"/>
          </a:xfrm>
        </p:spPr>
        <p:txBody>
          <a:bodyPr>
            <a:normAutofit/>
          </a:bodyPr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Presenter/Date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" b="30963"/>
          <a:stretch/>
        </p:blipFill>
        <p:spPr>
          <a:xfrm>
            <a:off x="0" y="550333"/>
            <a:ext cx="12192000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57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774211" y="6422549"/>
            <a:ext cx="64357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D4615AD-C9F6-4B8C-99D6-B137E975D20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968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03848"/>
            <a:ext cx="3932237" cy="145355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774211" y="6422549"/>
            <a:ext cx="64357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E5EF74D-BF93-4156-98CE-C012B545AB4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342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655608"/>
            <a:ext cx="3932237" cy="140179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774211" y="6422549"/>
            <a:ext cx="64357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3319F7F-BBD5-4507-979B-A1A88E5D163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9A406C6-2D01-49C5-80CB-F05F62096DA6}"/>
              </a:ext>
            </a:extLst>
          </p:cNvPr>
          <p:cNvGrpSpPr/>
          <p:nvPr userDrawn="1"/>
        </p:nvGrpSpPr>
        <p:grpSpPr>
          <a:xfrm>
            <a:off x="0" y="-7883"/>
            <a:ext cx="12192000" cy="592657"/>
            <a:chOff x="0" y="-7883"/>
            <a:chExt cx="9144000" cy="59265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EE2B3B6C-7782-4A0B-8F12-49D9468EAB9B}"/>
                </a:ext>
              </a:extLst>
            </p:cNvPr>
            <p:cNvSpPr txBox="1"/>
            <p:nvPr userDrawn="1"/>
          </p:nvSpPr>
          <p:spPr>
            <a:xfrm>
              <a:off x="0" y="-1"/>
              <a:ext cx="9144000" cy="584775"/>
            </a:xfrm>
            <a:prstGeom prst="rect">
              <a:avLst/>
            </a:prstGeom>
            <a:solidFill>
              <a:srgbClr val="8DC63F"/>
            </a:solidFill>
          </p:spPr>
          <p:txBody>
            <a:bodyPr wrap="square" rtlCol="0">
              <a:spAutoFit/>
            </a:bodyPr>
            <a:lstStyle/>
            <a:p>
              <a:endParaRPr lang="en-US" sz="32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A4606704-A8DD-4C81-BDE8-3618C55D4F80}"/>
                </a:ext>
              </a:extLst>
            </p:cNvPr>
            <p:cNvSpPr txBox="1"/>
            <p:nvPr userDrawn="1"/>
          </p:nvSpPr>
          <p:spPr>
            <a:xfrm>
              <a:off x="0" y="-7883"/>
              <a:ext cx="90718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cap="all" spc="150" dirty="0">
                  <a:solidFill>
                    <a:schemeClr val="bg1"/>
                  </a:solidFill>
                </a:rPr>
                <a:t>Lehigh</a:t>
              </a:r>
              <a:r>
                <a:rPr lang="en-US" sz="1600" cap="all" spc="150" baseline="0" dirty="0">
                  <a:solidFill>
                    <a:schemeClr val="bg1"/>
                  </a:solidFill>
                </a:rPr>
                <a:t> Valley Physician Hospital Organization/Valley Preferred</a:t>
              </a:r>
              <a:endParaRPr lang="en-US" sz="1600" cap="all" spc="1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4218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1" b="19095"/>
          <a:stretch/>
        </p:blipFill>
        <p:spPr>
          <a:xfrm>
            <a:off x="0" y="485665"/>
            <a:ext cx="12192000" cy="583072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5774211" y="6422549"/>
            <a:ext cx="64357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3D438A-B268-446A-B08C-F297614B169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2662476"/>
            <a:ext cx="12192000" cy="2011680"/>
          </a:xfrm>
          <a:prstGeom prst="rect">
            <a:avLst/>
          </a:prstGeom>
          <a:solidFill>
            <a:srgbClr val="FFFFFF">
              <a:alpha val="4902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150580"/>
            <a:ext cx="10515600" cy="1091754"/>
          </a:xfrm>
        </p:spPr>
        <p:txBody>
          <a:bodyPr>
            <a:normAutofit/>
          </a:bodyPr>
          <a:lstStyle>
            <a:lvl1pPr algn="ctr">
              <a:defRPr sz="48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53371365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74211" y="6422549"/>
            <a:ext cx="64357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18572D6-97B4-419F-951C-D9814D0A836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538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54"/>
          <a:stretch/>
        </p:blipFill>
        <p:spPr>
          <a:xfrm>
            <a:off x="0" y="543697"/>
            <a:ext cx="12192000" cy="577269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74211" y="6422549"/>
            <a:ext cx="64357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2FE35EA-C3B6-456B-9856-9CF5C11A59D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4306438"/>
            <a:ext cx="12192000" cy="2011680"/>
          </a:xfrm>
          <a:prstGeom prst="rect">
            <a:avLst/>
          </a:prstGeom>
          <a:solidFill>
            <a:srgbClr val="FFFFFF">
              <a:alpha val="4902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84077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9325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6" b="11633"/>
          <a:stretch/>
        </p:blipFill>
        <p:spPr>
          <a:xfrm>
            <a:off x="0" y="539676"/>
            <a:ext cx="12192000" cy="577844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74211" y="6422549"/>
            <a:ext cx="64357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2FE35EA-C3B6-456B-9856-9CF5C11A59D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4306438"/>
            <a:ext cx="12192000" cy="2011680"/>
          </a:xfrm>
          <a:prstGeom prst="rect">
            <a:avLst/>
          </a:prstGeom>
          <a:solidFill>
            <a:srgbClr val="FFFFFF">
              <a:alpha val="4902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84077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7381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74211" y="6422549"/>
            <a:ext cx="64357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2FE35EA-C3B6-456B-9856-9CF5C11A59D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20" b="1"/>
          <a:stretch/>
        </p:blipFill>
        <p:spPr>
          <a:xfrm>
            <a:off x="0" y="534572"/>
            <a:ext cx="12192000" cy="5786798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0" y="4306438"/>
            <a:ext cx="12192000" cy="2011680"/>
          </a:xfrm>
          <a:prstGeom prst="rect">
            <a:avLst/>
          </a:prstGeom>
          <a:solidFill>
            <a:srgbClr val="FFFFFF">
              <a:alpha val="4902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84077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3029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774211" y="6422549"/>
            <a:ext cx="64357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2FE35EA-C3B6-456B-9856-9CF5C11A59D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9" b="14290"/>
          <a:stretch/>
        </p:blipFill>
        <p:spPr>
          <a:xfrm>
            <a:off x="0" y="562707"/>
            <a:ext cx="12191999" cy="5739619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0" y="4306438"/>
            <a:ext cx="12192000" cy="2011680"/>
          </a:xfrm>
          <a:prstGeom prst="rect">
            <a:avLst/>
          </a:prstGeom>
          <a:solidFill>
            <a:srgbClr val="FFFFFF">
              <a:alpha val="49020"/>
            </a:srgb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84077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1335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774211" y="6422549"/>
            <a:ext cx="64357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638F08C-2E28-4353-8D06-5282B6E58E1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022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95223"/>
            <a:ext cx="10515600" cy="10954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5774211" y="6422549"/>
            <a:ext cx="64357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C9474A1-F75B-4938-B8E5-A14E342E268C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134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774211" y="6422549"/>
            <a:ext cx="64357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9422575-DF35-4FC1-B35B-F28E4BA13B1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52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69FBB73-E66E-4A83-B856-366580D0FE74}"/>
              </a:ext>
            </a:extLst>
          </p:cNvPr>
          <p:cNvSpPr txBox="1"/>
          <p:nvPr userDrawn="1"/>
        </p:nvSpPr>
        <p:spPr>
          <a:xfrm>
            <a:off x="0" y="6114504"/>
            <a:ext cx="12192000" cy="731520"/>
          </a:xfrm>
          <a:prstGeom prst="rect">
            <a:avLst/>
          </a:prstGeom>
          <a:noFill/>
          <a:ln>
            <a:solidFill>
              <a:srgbClr val="00A4E4"/>
            </a:solidFill>
          </a:ln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98934"/>
            <a:ext cx="10515600" cy="10917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502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88450A7-CE05-464E-B80A-ABEEEFE091B2}"/>
              </a:ext>
            </a:extLst>
          </p:cNvPr>
          <p:cNvSpPr txBox="1"/>
          <p:nvPr userDrawn="1"/>
        </p:nvSpPr>
        <p:spPr>
          <a:xfrm>
            <a:off x="0" y="-3942"/>
            <a:ext cx="12192000" cy="548640"/>
          </a:xfrm>
          <a:prstGeom prst="rect">
            <a:avLst/>
          </a:prstGeom>
          <a:solidFill>
            <a:srgbClr val="8DC63F"/>
          </a:solidFill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2D96B30-0D95-4AEA-8DBC-53E85C28FA34}"/>
              </a:ext>
            </a:extLst>
          </p:cNvPr>
          <p:cNvSpPr txBox="1"/>
          <p:nvPr userDrawn="1"/>
        </p:nvSpPr>
        <p:spPr>
          <a:xfrm>
            <a:off x="48127" y="70323"/>
            <a:ext cx="120957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2000" cap="all" spc="150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Preferred EAP</a:t>
            </a:r>
            <a:endParaRPr lang="en-US" sz="2000" cap="all" spc="1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21" y="6315349"/>
            <a:ext cx="1850059" cy="3725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921" y="6138960"/>
            <a:ext cx="1934156" cy="72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93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73" r:id="rId4"/>
    <p:sldLayoutId id="2147483774" r:id="rId5"/>
    <p:sldLayoutId id="214748377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6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Wingdings" panose="05000000000000000000" pitchFamily="2" charset="2"/>
        <a:buChar char="§"/>
        <a:defRPr sz="2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Font typeface="Courier New" panose="02070309020205020404" pitchFamily="49" charset="0"/>
        <a:buChar char="o"/>
        <a:defRPr sz="2000" kern="1200">
          <a:solidFill>
            <a:srgbClr val="00529A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www.valleypreferred.com/media/387624/three_minute_breathing.mp3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alleypreferred.com/media/387624/three_minute_breathing.mp3" TargetMode="External"/><Relationship Id="rId2" Type="http://schemas.openxmlformats.org/officeDocument/2006/relationships/hyperlink" Target="https://www.youtube.com/user/yogawithadrien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br.org/2020/03/that-discomfort-youre-feeling-is-grie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sychologytools.com/assets/covid-19/guide_to_living_with_worry_and_anxiety_amidst_global_uncertainty_en-us.pdf" TargetMode="External"/><Relationship Id="rId2" Type="http://schemas.openxmlformats.org/officeDocument/2006/relationships/hyperlink" Target="https://news.lvhn.org/managing-stress-during-the-covid-19-outbreak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indful.org/daily-mindful-walking-practice/" TargetMode="External"/><Relationship Id="rId4" Type="http://schemas.openxmlformats.org/officeDocument/2006/relationships/hyperlink" Target="https://www.npr.org/2020/03/15/815549926/8-tips-to-make-working-from-home-work-for-yo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/>
          </p:cNvPicPr>
          <p:nvPr/>
        </p:nvPicPr>
        <p:blipFill rotWithShape="1">
          <a:blip r:embed="rId2">
            <a:alphaModFix amt="32999"/>
          </a:blip>
          <a:srcRect t="22442" b="9442"/>
          <a:stretch/>
        </p:blipFill>
        <p:spPr>
          <a:xfrm>
            <a:off x="0" y="552090"/>
            <a:ext cx="12192000" cy="5538159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02276" y="3143602"/>
            <a:ext cx="10509161" cy="2793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charset="0"/>
              <a:buNone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68375" indent="-3365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317625" indent="-174625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774825" indent="-284163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2800" b="1" dirty="0" smtClean="0">
                <a:solidFill>
                  <a:sysClr val="windowText" lastClr="000000"/>
                </a:solidFill>
              </a:rPr>
              <a:t>Maintaining your emotional well-being in uncertain times</a:t>
            </a:r>
          </a:p>
          <a:p>
            <a:pPr>
              <a:defRPr/>
            </a:pPr>
            <a:endParaRPr lang="en-US" altLang="en-US" sz="1800" b="1" dirty="0" smtClean="0">
              <a:solidFill>
                <a:srgbClr val="00529A"/>
              </a:solidFill>
            </a:endParaRPr>
          </a:p>
          <a:p>
            <a:pPr>
              <a:defRPr/>
            </a:pPr>
            <a:r>
              <a:rPr lang="en-US" altLang="en-US" sz="1800" b="1" dirty="0" smtClean="0">
                <a:solidFill>
                  <a:srgbClr val="00529A"/>
                </a:solidFill>
              </a:rPr>
              <a:t>Carolyn Lamparella, </a:t>
            </a:r>
            <a:r>
              <a:rPr lang="en-US" altLang="en-US" sz="1800" b="1" dirty="0" err="1" smtClean="0">
                <a:solidFill>
                  <a:srgbClr val="00529A"/>
                </a:solidFill>
              </a:rPr>
              <a:t>EdS</a:t>
            </a:r>
            <a:r>
              <a:rPr lang="en-US" altLang="en-US" sz="1800" b="1" dirty="0" smtClean="0">
                <a:solidFill>
                  <a:srgbClr val="00529A"/>
                </a:solidFill>
              </a:rPr>
              <a:t>, LPC</a:t>
            </a:r>
          </a:p>
          <a:p>
            <a:pPr>
              <a:defRPr/>
            </a:pPr>
            <a:r>
              <a:rPr lang="en-US" altLang="en-US" sz="1800" dirty="0" smtClean="0">
                <a:solidFill>
                  <a:sysClr val="windowText" lastClr="000000"/>
                </a:solidFill>
              </a:rPr>
              <a:t>610-433-8550 </a:t>
            </a:r>
          </a:p>
          <a:p>
            <a:pPr>
              <a:defRPr/>
            </a:pPr>
            <a:r>
              <a:rPr lang="en-US" altLang="en-US" sz="1800" dirty="0" smtClean="0">
                <a:solidFill>
                  <a:sysClr val="windowText" lastClr="000000"/>
                </a:solidFill>
              </a:rPr>
              <a:t>800-327-8878</a:t>
            </a:r>
          </a:p>
          <a:p>
            <a:pPr>
              <a:defRPr/>
            </a:pPr>
            <a:r>
              <a:rPr lang="en-US" altLang="en-US" sz="1800" b="1" dirty="0" smtClean="0">
                <a:solidFill>
                  <a:srgbClr val="00529A"/>
                </a:solidFill>
              </a:rPr>
              <a:t>www.preferredeap.org</a:t>
            </a: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913346" y="968285"/>
            <a:ext cx="6348054" cy="234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00" y="2718283"/>
            <a:ext cx="10515600" cy="1091754"/>
          </a:xfrm>
        </p:spPr>
        <p:txBody>
          <a:bodyPr>
            <a:normAutofit/>
          </a:bodyPr>
          <a:lstStyle/>
          <a:p>
            <a:r>
              <a:rPr lang="en-US" dirty="0" smtClean="0"/>
              <a:t>Restoring Balance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61"/>
          <a:stretch/>
        </p:blipFill>
        <p:spPr>
          <a:xfrm>
            <a:off x="5588000" y="538311"/>
            <a:ext cx="6604000" cy="556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1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9675" y="2779110"/>
            <a:ext cx="10515600" cy="1091754"/>
          </a:xfrm>
        </p:spPr>
        <p:txBody>
          <a:bodyPr/>
          <a:lstStyle/>
          <a:p>
            <a:r>
              <a:rPr lang="en-US" dirty="0" smtClean="0"/>
              <a:t>Be Intentional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7"/>
          <a:stretch/>
        </p:blipFill>
        <p:spPr>
          <a:xfrm>
            <a:off x="5222620" y="544449"/>
            <a:ext cx="6969380" cy="556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4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276" y="733871"/>
            <a:ext cx="10515600" cy="1091754"/>
          </a:xfrm>
        </p:spPr>
        <p:txBody>
          <a:bodyPr/>
          <a:lstStyle/>
          <a:p>
            <a:r>
              <a:rPr lang="en-US" dirty="0" smtClean="0"/>
              <a:t>Pillars of Well-Being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Sleep</a:t>
            </a:r>
          </a:p>
          <a:p>
            <a:r>
              <a:rPr lang="en-US" dirty="0" smtClean="0"/>
              <a:t>Emotional Regulation</a:t>
            </a:r>
          </a:p>
          <a:p>
            <a:r>
              <a:rPr lang="en-US" dirty="0" smtClean="0"/>
              <a:t>Mindfulness</a:t>
            </a:r>
          </a:p>
          <a:p>
            <a:r>
              <a:rPr lang="en-US" dirty="0" smtClean="0"/>
              <a:t>Movement and breathing</a:t>
            </a:r>
          </a:p>
          <a:p>
            <a:r>
              <a:rPr lang="en-US" dirty="0" smtClean="0"/>
              <a:t>Nutrition</a:t>
            </a:r>
          </a:p>
          <a:p>
            <a:r>
              <a:rPr lang="en-US" dirty="0" smtClean="0"/>
              <a:t>Relationships</a:t>
            </a:r>
          </a:p>
          <a:p>
            <a:r>
              <a:rPr lang="en-US" dirty="0" smtClean="0"/>
              <a:t>Spiritual</a:t>
            </a:r>
          </a:p>
          <a:p>
            <a:r>
              <a:rPr lang="en-US" dirty="0" smtClean="0"/>
              <a:t>Laughter</a:t>
            </a:r>
          </a:p>
          <a:p>
            <a:endParaRPr lang="en-US" dirty="0"/>
          </a:p>
        </p:txBody>
      </p:sp>
      <p:grpSp>
        <p:nvGrpSpPr>
          <p:cNvPr id="4" name="Group 2"/>
          <p:cNvGrpSpPr>
            <a:grpSpLocks noChangeAspect="1"/>
          </p:cNvGrpSpPr>
          <p:nvPr/>
        </p:nvGrpSpPr>
        <p:grpSpPr>
          <a:xfrm>
            <a:off x="9004156" y="3347283"/>
            <a:ext cx="2191631" cy="2191631"/>
            <a:chOff x="0" y="0"/>
            <a:chExt cx="6350000" cy="6350000"/>
          </a:xfrm>
        </p:grpSpPr>
        <p:sp>
          <p:nvSpPr>
            <p:cNvPr id="5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lnTo>
                    <a:pt x="0" y="6350000"/>
                  </a:lnTo>
                  <a:cubicBezTo>
                    <a:pt x="3506470" y="6350000"/>
                    <a:pt x="6350000" y="3506470"/>
                    <a:pt x="6350000" y="0"/>
                  </a:cubicBez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8835" r="-31164"/>
              </a:stretch>
            </a:blipFill>
          </p:spPr>
        </p:sp>
      </p:grpSp>
      <p:grpSp>
        <p:nvGrpSpPr>
          <p:cNvPr id="12" name="Group 4"/>
          <p:cNvGrpSpPr>
            <a:grpSpLocks noChangeAspect="1"/>
          </p:cNvGrpSpPr>
          <p:nvPr/>
        </p:nvGrpSpPr>
        <p:grpSpPr>
          <a:xfrm>
            <a:off x="6677652" y="3347283"/>
            <a:ext cx="2191631" cy="2191631"/>
            <a:chOff x="0" y="0"/>
            <a:chExt cx="6350000" cy="6350000"/>
          </a:xfrm>
        </p:grpSpPr>
        <p:sp>
          <p:nvSpPr>
            <p:cNvPr id="13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cubicBezTo>
                    <a:pt x="0" y="3506470"/>
                    <a:pt x="2843530" y="6350000"/>
                    <a:pt x="6350000" y="6350000"/>
                  </a:cubicBezTo>
                  <a:lnTo>
                    <a:pt x="63500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755" r="-21524"/>
              </a:stretch>
            </a:blipFill>
          </p:spPr>
        </p:sp>
      </p:grpSp>
      <p:grpSp>
        <p:nvGrpSpPr>
          <p:cNvPr id="14" name="Group 6"/>
          <p:cNvGrpSpPr>
            <a:grpSpLocks noChangeAspect="1"/>
          </p:cNvGrpSpPr>
          <p:nvPr/>
        </p:nvGrpSpPr>
        <p:grpSpPr>
          <a:xfrm>
            <a:off x="6677652" y="1060295"/>
            <a:ext cx="2191631" cy="2191631"/>
            <a:chOff x="0" y="0"/>
            <a:chExt cx="6350000" cy="6350000"/>
          </a:xfrm>
        </p:grpSpPr>
        <p:sp>
          <p:nvSpPr>
            <p:cNvPr id="15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6350000"/>
                  </a:moveTo>
                  <a:lnTo>
                    <a:pt x="6350000" y="6350000"/>
                  </a:lnTo>
                  <a:lnTo>
                    <a:pt x="6350000" y="0"/>
                  </a:lnTo>
                  <a:cubicBezTo>
                    <a:pt x="2843530" y="0"/>
                    <a:pt x="0" y="2843530"/>
                    <a:pt x="0" y="6350000"/>
                  </a:cubicBezTo>
                  <a:close/>
                </a:path>
              </a:pathLst>
            </a:custGeom>
            <a:blipFill>
              <a:blip r:embed="rId4"/>
              <a:stretch>
                <a:fillRect l="-41062" r="-35744" b="-17982"/>
              </a:stretch>
            </a:blipFill>
          </p:spPr>
        </p:sp>
      </p:grpSp>
      <p:grpSp>
        <p:nvGrpSpPr>
          <p:cNvPr id="16" name="Group 8"/>
          <p:cNvGrpSpPr>
            <a:grpSpLocks noChangeAspect="1"/>
          </p:cNvGrpSpPr>
          <p:nvPr/>
        </p:nvGrpSpPr>
        <p:grpSpPr>
          <a:xfrm>
            <a:off x="9004156" y="1060295"/>
            <a:ext cx="2191631" cy="2191631"/>
            <a:chOff x="0" y="0"/>
            <a:chExt cx="6350000" cy="6350000"/>
          </a:xfrm>
        </p:grpSpPr>
        <p:sp>
          <p:nvSpPr>
            <p:cNvPr id="17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0"/>
                  </a:moveTo>
                  <a:lnTo>
                    <a:pt x="0" y="6350000"/>
                  </a:lnTo>
                  <a:lnTo>
                    <a:pt x="6350000" y="6350000"/>
                  </a:lnTo>
                  <a:cubicBezTo>
                    <a:pt x="6350000" y="2843530"/>
                    <a:pt x="3506470" y="0"/>
                    <a:pt x="0" y="0"/>
                  </a:cubicBezTo>
                  <a:close/>
                </a:path>
              </a:pathLst>
            </a:custGeom>
            <a:blipFill>
              <a:blip r:embed="rId5"/>
              <a:stretch>
                <a:fillRect l="-29976" r="-46996" b="-18093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29044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35" y="804208"/>
            <a:ext cx="10515600" cy="1091754"/>
          </a:xfrm>
        </p:spPr>
        <p:txBody>
          <a:bodyPr/>
          <a:lstStyle/>
          <a:p>
            <a:r>
              <a:rPr lang="en-US" dirty="0" smtClean="0"/>
              <a:t>New Habits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85401" y="4542987"/>
            <a:ext cx="17449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669"/>
                </a:solidFill>
              </a:rPr>
              <a:t>Make it easy</a:t>
            </a:r>
          </a:p>
        </p:txBody>
      </p:sp>
      <p:sp>
        <p:nvSpPr>
          <p:cNvPr id="5" name="Rectangle 4"/>
          <p:cNvSpPr/>
          <p:nvPr/>
        </p:nvSpPr>
        <p:spPr>
          <a:xfrm>
            <a:off x="3670885" y="4542987"/>
            <a:ext cx="21657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669"/>
                </a:solidFill>
              </a:rPr>
              <a:t>Make it obvious</a:t>
            </a:r>
          </a:p>
        </p:txBody>
      </p:sp>
      <p:sp>
        <p:nvSpPr>
          <p:cNvPr id="6" name="Rectangle 5"/>
          <p:cNvSpPr/>
          <p:nvPr/>
        </p:nvSpPr>
        <p:spPr>
          <a:xfrm>
            <a:off x="6353747" y="4542987"/>
            <a:ext cx="23767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669"/>
                </a:solidFill>
              </a:rPr>
              <a:t>Make it attractive</a:t>
            </a:r>
          </a:p>
        </p:txBody>
      </p:sp>
      <p:sp>
        <p:nvSpPr>
          <p:cNvPr id="7" name="Rectangle 6"/>
          <p:cNvSpPr/>
          <p:nvPr/>
        </p:nvSpPr>
        <p:spPr>
          <a:xfrm>
            <a:off x="9247564" y="4545229"/>
            <a:ext cx="2356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669"/>
                </a:solidFill>
              </a:rPr>
              <a:t>Make it satisfying</a:t>
            </a:r>
          </a:p>
        </p:txBody>
      </p:sp>
      <p:sp>
        <p:nvSpPr>
          <p:cNvPr id="8" name="Oval 7"/>
          <p:cNvSpPr/>
          <p:nvPr/>
        </p:nvSpPr>
        <p:spPr>
          <a:xfrm>
            <a:off x="1039202" y="2388357"/>
            <a:ext cx="1837794" cy="1838131"/>
          </a:xfrm>
          <a:prstGeom prst="ellipse">
            <a:avLst/>
          </a:prstGeom>
          <a:solidFill>
            <a:srgbClr val="8DC63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831212" y="2392742"/>
            <a:ext cx="1837794" cy="1838131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623222" y="2326825"/>
            <a:ext cx="1837794" cy="1838131"/>
          </a:xfrm>
          <a:prstGeom prst="ellipse">
            <a:avLst/>
          </a:prstGeom>
          <a:solidFill>
            <a:srgbClr val="00A4E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9415232" y="2326825"/>
            <a:ext cx="1837794" cy="18381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>
          <a:xfrm>
            <a:off x="1370787" y="2698073"/>
            <a:ext cx="1174131" cy="1174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/>
          <p:cNvPicPr>
            <a:picLocks noChangeAspect="1"/>
          </p:cNvPicPr>
          <p:nvPr/>
        </p:nvPicPr>
        <p:blipFill>
          <a:blip r:embed="rId3">
            <a:lum bright="70000" contrast="-70000"/>
          </a:blip>
          <a:srcRect/>
          <a:stretch>
            <a:fillRect/>
          </a:stretch>
        </p:blipFill>
        <p:spPr>
          <a:xfrm>
            <a:off x="7033168" y="2697474"/>
            <a:ext cx="1017901" cy="10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4199835" y="2872513"/>
            <a:ext cx="1048520" cy="868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rcRect/>
          <a:stretch>
            <a:fillRect/>
          </a:stretch>
        </p:blipFill>
        <p:spPr>
          <a:xfrm>
            <a:off x="9877417" y="2697474"/>
            <a:ext cx="918102" cy="918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202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alphaModFix amt="27000"/>
          </a:blip>
          <a:srcRect t="14122" b="14122"/>
          <a:stretch>
            <a:fillRect/>
          </a:stretch>
        </p:blipFill>
        <p:spPr>
          <a:xfrm>
            <a:off x="0" y="556260"/>
            <a:ext cx="12192000" cy="5524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797" y="740241"/>
            <a:ext cx="10515600" cy="1091754"/>
          </a:xfrm>
        </p:spPr>
        <p:txBody>
          <a:bodyPr/>
          <a:lstStyle/>
          <a:p>
            <a:r>
              <a:rPr lang="en-US" dirty="0" smtClean="0"/>
              <a:t>Sleep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8680" y="2015976"/>
            <a:ext cx="4927121" cy="454712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Exercise early in the day</a:t>
            </a:r>
          </a:p>
          <a:p>
            <a:r>
              <a:rPr lang="en-US" sz="2400" dirty="0" smtClean="0"/>
              <a:t>Exposure to sunlight early in the day</a:t>
            </a:r>
          </a:p>
          <a:p>
            <a:r>
              <a:rPr lang="en-US" sz="2400" dirty="0" smtClean="0"/>
              <a:t>Have  </a:t>
            </a:r>
            <a:r>
              <a:rPr lang="en-US" sz="2400" dirty="0"/>
              <a:t>wind down </a:t>
            </a:r>
            <a:r>
              <a:rPr lang="en-US" sz="2400" dirty="0" smtClean="0"/>
              <a:t>routine</a:t>
            </a:r>
          </a:p>
          <a:p>
            <a:r>
              <a:rPr lang="en-US" sz="2400" dirty="0" smtClean="0"/>
              <a:t>Use your bed for sleep only</a:t>
            </a:r>
          </a:p>
          <a:p>
            <a:r>
              <a:rPr lang="en-US" sz="2400" dirty="0" smtClean="0"/>
              <a:t>Make your bedroom cold</a:t>
            </a:r>
          </a:p>
          <a:p>
            <a:r>
              <a:rPr lang="en-US" sz="2400" dirty="0" smtClean="0"/>
              <a:t>Take a hot shower or bath 1 hour before bed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579942" y="1877678"/>
            <a:ext cx="4827917" cy="3264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Clr>
                <a:srgbClr val="73B537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7E6E6">
                    <a:lumMod val="10000"/>
                  </a:srgbClr>
                </a:solidFill>
              </a:rPr>
              <a:t>Maintain the same sleep schedule</a:t>
            </a: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Clr>
                <a:srgbClr val="73B537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7E6E6">
                    <a:lumMod val="10000"/>
                  </a:srgbClr>
                </a:solidFill>
              </a:rPr>
              <a:t>Make your room quiet and dark</a:t>
            </a: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Clr>
                <a:srgbClr val="73B537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7E6E6">
                    <a:lumMod val="10000"/>
                  </a:srgbClr>
                </a:solidFill>
              </a:rPr>
              <a:t>Meditate or breathing exercises before bed</a:t>
            </a: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Clr>
                <a:srgbClr val="73B537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7E6E6">
                    <a:lumMod val="10000"/>
                  </a:srgbClr>
                </a:solidFill>
              </a:rPr>
              <a:t>Avoid caffeine and alcohol before bed</a:t>
            </a: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buClr>
                <a:srgbClr val="73B537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7E6E6">
                    <a:lumMod val="10000"/>
                  </a:srgbClr>
                </a:solidFill>
              </a:rPr>
              <a:t>Don’t lie in bed awake or look at the clock</a:t>
            </a:r>
          </a:p>
        </p:txBody>
      </p:sp>
    </p:spTree>
    <p:extLst>
      <p:ext uri="{BB962C8B-B14F-4D97-AF65-F5344CB8AC3E}">
        <p14:creationId xmlns:p14="http://schemas.microsoft.com/office/powerpoint/2010/main" val="363518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105" y="1510963"/>
            <a:ext cx="10515600" cy="1091754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Mindfulness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08" y="550985"/>
            <a:ext cx="6507192" cy="555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4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665" y="729135"/>
            <a:ext cx="10515600" cy="1091754"/>
          </a:xfrm>
        </p:spPr>
        <p:txBody>
          <a:bodyPr/>
          <a:lstStyle/>
          <a:p>
            <a:r>
              <a:rPr lang="en-US" dirty="0" smtClean="0"/>
              <a:t>Be Present</a:t>
            </a:r>
            <a:endParaRPr lang="en-US" dirty="0"/>
          </a:p>
        </p:txBody>
      </p:sp>
      <p:grpSp>
        <p:nvGrpSpPr>
          <p:cNvPr id="20" name="Group 2"/>
          <p:cNvGrpSpPr/>
          <p:nvPr/>
        </p:nvGrpSpPr>
        <p:grpSpPr>
          <a:xfrm>
            <a:off x="685800" y="2219274"/>
            <a:ext cx="1732173" cy="1732173"/>
            <a:chOff x="0" y="0"/>
            <a:chExt cx="6350000" cy="635000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1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8DC63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sp>
      </p:grpSp>
      <p:grpSp>
        <p:nvGrpSpPr>
          <p:cNvPr id="22" name="Group 4"/>
          <p:cNvGrpSpPr/>
          <p:nvPr/>
        </p:nvGrpSpPr>
        <p:grpSpPr>
          <a:xfrm>
            <a:off x="2953337" y="2219274"/>
            <a:ext cx="1732173" cy="1732173"/>
            <a:chOff x="0" y="0"/>
            <a:chExt cx="6350000" cy="635000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3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539B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sp>
      </p:grpSp>
      <p:grpSp>
        <p:nvGrpSpPr>
          <p:cNvPr id="24" name="Group 6"/>
          <p:cNvGrpSpPr/>
          <p:nvPr/>
        </p:nvGrpSpPr>
        <p:grpSpPr>
          <a:xfrm>
            <a:off x="5229914" y="2219274"/>
            <a:ext cx="1732173" cy="1732173"/>
            <a:chOff x="0" y="0"/>
            <a:chExt cx="6350000" cy="635000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5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A4E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sp>
      </p:grpSp>
      <p:grpSp>
        <p:nvGrpSpPr>
          <p:cNvPr id="26" name="Group 8"/>
          <p:cNvGrpSpPr/>
          <p:nvPr/>
        </p:nvGrpSpPr>
        <p:grpSpPr>
          <a:xfrm>
            <a:off x="7506490" y="2219274"/>
            <a:ext cx="1732173" cy="1732173"/>
            <a:chOff x="0" y="0"/>
            <a:chExt cx="6350000" cy="635000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7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A48F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sp>
      </p:grpSp>
      <p:grpSp>
        <p:nvGrpSpPr>
          <p:cNvPr id="28" name="Group 10"/>
          <p:cNvGrpSpPr/>
          <p:nvPr/>
        </p:nvGrpSpPr>
        <p:grpSpPr>
          <a:xfrm>
            <a:off x="9774027" y="2219274"/>
            <a:ext cx="1732173" cy="1732173"/>
            <a:chOff x="0" y="0"/>
            <a:chExt cx="6350000" cy="6350000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9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338E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sp>
      </p:grpSp>
      <p:pic>
        <p:nvPicPr>
          <p:cNvPr id="30" name="Picture 12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bg1">
                <a:lumMod val="75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783737" y="2317210"/>
            <a:ext cx="1536300" cy="153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1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bg1">
                <a:lumMod val="75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9774027" y="2297040"/>
            <a:ext cx="1654407" cy="1654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14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rcRect/>
          <a:stretch>
            <a:fillRect/>
          </a:stretch>
        </p:blipFill>
        <p:spPr>
          <a:xfrm>
            <a:off x="5588001" y="2585119"/>
            <a:ext cx="1021895" cy="862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15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rcRect/>
          <a:stretch>
            <a:fillRect/>
          </a:stretch>
        </p:blipFill>
        <p:spPr>
          <a:xfrm>
            <a:off x="3405155" y="2571093"/>
            <a:ext cx="828536" cy="981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16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bg1">
                <a:lumMod val="75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7686777" y="2317210"/>
            <a:ext cx="1371600" cy="137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Rectangle 34"/>
          <p:cNvSpPr/>
          <p:nvPr/>
        </p:nvSpPr>
        <p:spPr>
          <a:xfrm>
            <a:off x="783737" y="4256331"/>
            <a:ext cx="15455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5 things you see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036155" y="4256331"/>
            <a:ext cx="15665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4 things you touch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309573" y="4245462"/>
            <a:ext cx="15987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3 things you hear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607480" y="4245462"/>
            <a:ext cx="15301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2 things you smell</a:t>
            </a:r>
          </a:p>
        </p:txBody>
      </p:sp>
      <p:sp>
        <p:nvSpPr>
          <p:cNvPr id="39" name="Rectangle 38"/>
          <p:cNvSpPr/>
          <p:nvPr/>
        </p:nvSpPr>
        <p:spPr>
          <a:xfrm>
            <a:off x="9892345" y="4245461"/>
            <a:ext cx="14955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1 thing you taste</a:t>
            </a:r>
          </a:p>
        </p:txBody>
      </p:sp>
    </p:spTree>
    <p:extLst>
      <p:ext uri="{BB962C8B-B14F-4D97-AF65-F5344CB8AC3E}">
        <p14:creationId xmlns:p14="http://schemas.microsoft.com/office/powerpoint/2010/main" val="219365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976" y="543464"/>
            <a:ext cx="6015206" cy="55640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644" y="788212"/>
            <a:ext cx="10515600" cy="1091754"/>
          </a:xfrm>
        </p:spPr>
        <p:txBody>
          <a:bodyPr/>
          <a:lstStyle/>
          <a:p>
            <a:r>
              <a:rPr lang="en-US" dirty="0" smtClean="0"/>
              <a:t>STOP</a:t>
            </a:r>
            <a:endParaRPr lang="en-US" dirty="0"/>
          </a:p>
        </p:txBody>
      </p:sp>
      <p:grpSp>
        <p:nvGrpSpPr>
          <p:cNvPr id="36" name="Group 2"/>
          <p:cNvGrpSpPr/>
          <p:nvPr/>
        </p:nvGrpSpPr>
        <p:grpSpPr>
          <a:xfrm>
            <a:off x="1307202" y="2179567"/>
            <a:ext cx="4762260" cy="559407"/>
            <a:chOff x="0" y="0"/>
            <a:chExt cx="10454961" cy="1228111"/>
          </a:xfrm>
        </p:grpSpPr>
        <p:sp>
          <p:nvSpPr>
            <p:cNvPr id="37" name="Freeform 3"/>
            <p:cNvSpPr/>
            <p:nvPr/>
          </p:nvSpPr>
          <p:spPr>
            <a:xfrm>
              <a:off x="0" y="0"/>
              <a:ext cx="10454960" cy="1228111"/>
            </a:xfrm>
            <a:custGeom>
              <a:avLst/>
              <a:gdLst/>
              <a:ahLst/>
              <a:cxnLst/>
              <a:rect l="l" t="t" r="r" b="b"/>
              <a:pathLst>
                <a:path w="10454960" h="1228111">
                  <a:moveTo>
                    <a:pt x="10330500" y="59690"/>
                  </a:moveTo>
                  <a:cubicBezTo>
                    <a:pt x="10366060" y="59690"/>
                    <a:pt x="10395270" y="88900"/>
                    <a:pt x="10395270" y="124460"/>
                  </a:cubicBezTo>
                  <a:lnTo>
                    <a:pt x="10395270" y="1103651"/>
                  </a:lnTo>
                  <a:cubicBezTo>
                    <a:pt x="10395270" y="1139211"/>
                    <a:pt x="10366060" y="1168421"/>
                    <a:pt x="10330500" y="1168421"/>
                  </a:cubicBezTo>
                  <a:lnTo>
                    <a:pt x="124460" y="1168421"/>
                  </a:lnTo>
                  <a:cubicBezTo>
                    <a:pt x="88900" y="1168421"/>
                    <a:pt x="59690" y="1139211"/>
                    <a:pt x="59690" y="110365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0330500" y="59690"/>
                  </a:lnTo>
                  <a:moveTo>
                    <a:pt x="103305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103651"/>
                  </a:lnTo>
                  <a:cubicBezTo>
                    <a:pt x="0" y="1172231"/>
                    <a:pt x="55880" y="1228111"/>
                    <a:pt x="124460" y="1228111"/>
                  </a:cubicBezTo>
                  <a:lnTo>
                    <a:pt x="10330500" y="1228111"/>
                  </a:lnTo>
                  <a:cubicBezTo>
                    <a:pt x="10399081" y="1228111"/>
                    <a:pt x="10454960" y="1172231"/>
                    <a:pt x="10454960" y="1103651"/>
                  </a:cubicBezTo>
                  <a:lnTo>
                    <a:pt x="10454960" y="124460"/>
                  </a:lnTo>
                  <a:cubicBezTo>
                    <a:pt x="10454960" y="55880"/>
                    <a:pt x="10399081" y="0"/>
                    <a:pt x="10330500" y="0"/>
                  </a:cubicBezTo>
                  <a:close/>
                </a:path>
              </a:pathLst>
            </a:custGeom>
            <a:solidFill>
              <a:srgbClr val="8DC63F"/>
            </a:solidFill>
          </p:spPr>
        </p:sp>
      </p:grpSp>
      <p:grpSp>
        <p:nvGrpSpPr>
          <p:cNvPr id="38" name="Group 4"/>
          <p:cNvGrpSpPr/>
          <p:nvPr/>
        </p:nvGrpSpPr>
        <p:grpSpPr>
          <a:xfrm>
            <a:off x="913516" y="2065583"/>
            <a:ext cx="787373" cy="787373"/>
            <a:chOff x="0" y="0"/>
            <a:chExt cx="6350000" cy="6350000"/>
          </a:xfrm>
        </p:grpSpPr>
        <p:sp>
          <p:nvSpPr>
            <p:cNvPr id="39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8DC63F"/>
            </a:solidFill>
          </p:spPr>
        </p:sp>
      </p:grpSp>
      <p:grpSp>
        <p:nvGrpSpPr>
          <p:cNvPr id="40" name="Group 6"/>
          <p:cNvGrpSpPr/>
          <p:nvPr/>
        </p:nvGrpSpPr>
        <p:grpSpPr>
          <a:xfrm>
            <a:off x="1700889" y="2966940"/>
            <a:ext cx="4762260" cy="559407"/>
            <a:chOff x="0" y="0"/>
            <a:chExt cx="10454961" cy="1228111"/>
          </a:xfrm>
        </p:grpSpPr>
        <p:sp>
          <p:nvSpPr>
            <p:cNvPr id="41" name="Freeform 7"/>
            <p:cNvSpPr/>
            <p:nvPr/>
          </p:nvSpPr>
          <p:spPr>
            <a:xfrm>
              <a:off x="0" y="0"/>
              <a:ext cx="10454960" cy="1228111"/>
            </a:xfrm>
            <a:custGeom>
              <a:avLst/>
              <a:gdLst/>
              <a:ahLst/>
              <a:cxnLst/>
              <a:rect l="l" t="t" r="r" b="b"/>
              <a:pathLst>
                <a:path w="10454960" h="1228111">
                  <a:moveTo>
                    <a:pt x="10330500" y="59690"/>
                  </a:moveTo>
                  <a:cubicBezTo>
                    <a:pt x="10366060" y="59690"/>
                    <a:pt x="10395270" y="88900"/>
                    <a:pt x="10395270" y="124460"/>
                  </a:cubicBezTo>
                  <a:lnTo>
                    <a:pt x="10395270" y="1103651"/>
                  </a:lnTo>
                  <a:cubicBezTo>
                    <a:pt x="10395270" y="1139211"/>
                    <a:pt x="10366060" y="1168421"/>
                    <a:pt x="10330500" y="1168421"/>
                  </a:cubicBezTo>
                  <a:lnTo>
                    <a:pt x="124460" y="1168421"/>
                  </a:lnTo>
                  <a:cubicBezTo>
                    <a:pt x="88900" y="1168421"/>
                    <a:pt x="59690" y="1139211"/>
                    <a:pt x="59690" y="110365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0330500" y="59690"/>
                  </a:lnTo>
                  <a:moveTo>
                    <a:pt x="103305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103651"/>
                  </a:lnTo>
                  <a:cubicBezTo>
                    <a:pt x="0" y="1172231"/>
                    <a:pt x="55880" y="1228111"/>
                    <a:pt x="124460" y="1228111"/>
                  </a:cubicBezTo>
                  <a:lnTo>
                    <a:pt x="10330500" y="1228111"/>
                  </a:lnTo>
                  <a:cubicBezTo>
                    <a:pt x="10399081" y="1228111"/>
                    <a:pt x="10454960" y="1172231"/>
                    <a:pt x="10454960" y="1103651"/>
                  </a:cubicBezTo>
                  <a:lnTo>
                    <a:pt x="10454960" y="124460"/>
                  </a:lnTo>
                  <a:cubicBezTo>
                    <a:pt x="10454960" y="55880"/>
                    <a:pt x="10399081" y="0"/>
                    <a:pt x="10330500" y="0"/>
                  </a:cubicBezTo>
                  <a:close/>
                </a:path>
              </a:pathLst>
            </a:custGeom>
            <a:solidFill>
              <a:srgbClr val="00539B"/>
            </a:solidFill>
          </p:spPr>
        </p:sp>
      </p:grpSp>
      <p:grpSp>
        <p:nvGrpSpPr>
          <p:cNvPr id="42" name="Group 8"/>
          <p:cNvGrpSpPr/>
          <p:nvPr/>
        </p:nvGrpSpPr>
        <p:grpSpPr>
          <a:xfrm>
            <a:off x="1307202" y="2852957"/>
            <a:ext cx="787373" cy="787373"/>
            <a:chOff x="0" y="0"/>
            <a:chExt cx="6350000" cy="6350000"/>
          </a:xfrm>
        </p:grpSpPr>
        <p:sp>
          <p:nvSpPr>
            <p:cNvPr id="43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539B"/>
            </a:solidFill>
          </p:spPr>
        </p:sp>
      </p:grpSp>
      <p:grpSp>
        <p:nvGrpSpPr>
          <p:cNvPr id="44" name="Group 10"/>
          <p:cNvGrpSpPr/>
          <p:nvPr/>
        </p:nvGrpSpPr>
        <p:grpSpPr>
          <a:xfrm>
            <a:off x="2094575" y="3754314"/>
            <a:ext cx="4762260" cy="559407"/>
            <a:chOff x="0" y="0"/>
            <a:chExt cx="10454961" cy="1228111"/>
          </a:xfrm>
        </p:grpSpPr>
        <p:sp>
          <p:nvSpPr>
            <p:cNvPr id="45" name="Freeform 11"/>
            <p:cNvSpPr/>
            <p:nvPr/>
          </p:nvSpPr>
          <p:spPr>
            <a:xfrm>
              <a:off x="0" y="0"/>
              <a:ext cx="10454960" cy="1228111"/>
            </a:xfrm>
            <a:custGeom>
              <a:avLst/>
              <a:gdLst/>
              <a:ahLst/>
              <a:cxnLst/>
              <a:rect l="l" t="t" r="r" b="b"/>
              <a:pathLst>
                <a:path w="10454960" h="1228111">
                  <a:moveTo>
                    <a:pt x="10330500" y="59690"/>
                  </a:moveTo>
                  <a:cubicBezTo>
                    <a:pt x="10366060" y="59690"/>
                    <a:pt x="10395270" y="88900"/>
                    <a:pt x="10395270" y="124460"/>
                  </a:cubicBezTo>
                  <a:lnTo>
                    <a:pt x="10395270" y="1103651"/>
                  </a:lnTo>
                  <a:cubicBezTo>
                    <a:pt x="10395270" y="1139211"/>
                    <a:pt x="10366060" y="1168421"/>
                    <a:pt x="10330500" y="1168421"/>
                  </a:cubicBezTo>
                  <a:lnTo>
                    <a:pt x="124460" y="1168421"/>
                  </a:lnTo>
                  <a:cubicBezTo>
                    <a:pt x="88900" y="1168421"/>
                    <a:pt x="59690" y="1139211"/>
                    <a:pt x="59690" y="110365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0330500" y="59690"/>
                  </a:lnTo>
                  <a:moveTo>
                    <a:pt x="103305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103651"/>
                  </a:lnTo>
                  <a:cubicBezTo>
                    <a:pt x="0" y="1172231"/>
                    <a:pt x="55880" y="1228111"/>
                    <a:pt x="124460" y="1228111"/>
                  </a:cubicBezTo>
                  <a:lnTo>
                    <a:pt x="10330500" y="1228111"/>
                  </a:lnTo>
                  <a:cubicBezTo>
                    <a:pt x="10399081" y="1228111"/>
                    <a:pt x="10454960" y="1172231"/>
                    <a:pt x="10454960" y="1103651"/>
                  </a:cubicBezTo>
                  <a:lnTo>
                    <a:pt x="10454960" y="124460"/>
                  </a:lnTo>
                  <a:cubicBezTo>
                    <a:pt x="10454960" y="55880"/>
                    <a:pt x="10399081" y="0"/>
                    <a:pt x="10330500" y="0"/>
                  </a:cubicBezTo>
                  <a:close/>
                </a:path>
              </a:pathLst>
            </a:custGeom>
            <a:solidFill>
              <a:srgbClr val="00A4E4"/>
            </a:solidFill>
          </p:spPr>
        </p:sp>
      </p:grpSp>
      <p:grpSp>
        <p:nvGrpSpPr>
          <p:cNvPr id="46" name="Group 12"/>
          <p:cNvGrpSpPr/>
          <p:nvPr/>
        </p:nvGrpSpPr>
        <p:grpSpPr>
          <a:xfrm>
            <a:off x="1700889" y="3640330"/>
            <a:ext cx="787373" cy="787373"/>
            <a:chOff x="0" y="0"/>
            <a:chExt cx="6350000" cy="6350000"/>
          </a:xfrm>
        </p:grpSpPr>
        <p:sp>
          <p:nvSpPr>
            <p:cNvPr id="47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A4E4"/>
            </a:solidFill>
          </p:spPr>
        </p:sp>
      </p:grpSp>
      <p:grpSp>
        <p:nvGrpSpPr>
          <p:cNvPr id="48" name="Group 14"/>
          <p:cNvGrpSpPr/>
          <p:nvPr/>
        </p:nvGrpSpPr>
        <p:grpSpPr>
          <a:xfrm>
            <a:off x="2488262" y="4541687"/>
            <a:ext cx="4762260" cy="559407"/>
            <a:chOff x="0" y="0"/>
            <a:chExt cx="10454961" cy="1228111"/>
          </a:xfrm>
        </p:grpSpPr>
        <p:sp>
          <p:nvSpPr>
            <p:cNvPr id="49" name="Freeform 15"/>
            <p:cNvSpPr/>
            <p:nvPr/>
          </p:nvSpPr>
          <p:spPr>
            <a:xfrm>
              <a:off x="0" y="0"/>
              <a:ext cx="10454960" cy="1228111"/>
            </a:xfrm>
            <a:custGeom>
              <a:avLst/>
              <a:gdLst/>
              <a:ahLst/>
              <a:cxnLst/>
              <a:rect l="l" t="t" r="r" b="b"/>
              <a:pathLst>
                <a:path w="10454960" h="1228111">
                  <a:moveTo>
                    <a:pt x="10330500" y="59690"/>
                  </a:moveTo>
                  <a:cubicBezTo>
                    <a:pt x="10366060" y="59690"/>
                    <a:pt x="10395270" y="88900"/>
                    <a:pt x="10395270" y="124460"/>
                  </a:cubicBezTo>
                  <a:lnTo>
                    <a:pt x="10395270" y="1103651"/>
                  </a:lnTo>
                  <a:cubicBezTo>
                    <a:pt x="10395270" y="1139211"/>
                    <a:pt x="10366060" y="1168421"/>
                    <a:pt x="10330500" y="1168421"/>
                  </a:cubicBezTo>
                  <a:lnTo>
                    <a:pt x="124460" y="1168421"/>
                  </a:lnTo>
                  <a:cubicBezTo>
                    <a:pt x="88900" y="1168421"/>
                    <a:pt x="59690" y="1139211"/>
                    <a:pt x="59690" y="110365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0330500" y="59690"/>
                  </a:lnTo>
                  <a:moveTo>
                    <a:pt x="1033050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103651"/>
                  </a:lnTo>
                  <a:cubicBezTo>
                    <a:pt x="0" y="1172231"/>
                    <a:pt x="55880" y="1228111"/>
                    <a:pt x="124460" y="1228111"/>
                  </a:cubicBezTo>
                  <a:lnTo>
                    <a:pt x="10330500" y="1228111"/>
                  </a:lnTo>
                  <a:cubicBezTo>
                    <a:pt x="10399081" y="1228111"/>
                    <a:pt x="10454960" y="1172231"/>
                    <a:pt x="10454960" y="1103651"/>
                  </a:cubicBezTo>
                  <a:lnTo>
                    <a:pt x="10454960" y="124460"/>
                  </a:lnTo>
                  <a:cubicBezTo>
                    <a:pt x="10454960" y="55880"/>
                    <a:pt x="10399081" y="0"/>
                    <a:pt x="10330500" y="0"/>
                  </a:cubicBezTo>
                  <a:close/>
                </a:path>
              </a:pathLst>
            </a:custGeom>
            <a:solidFill>
              <a:srgbClr val="00A48F"/>
            </a:solidFill>
          </p:spPr>
        </p:sp>
      </p:grpSp>
      <p:grpSp>
        <p:nvGrpSpPr>
          <p:cNvPr id="50" name="Group 16"/>
          <p:cNvGrpSpPr/>
          <p:nvPr/>
        </p:nvGrpSpPr>
        <p:grpSpPr>
          <a:xfrm>
            <a:off x="2094576" y="4427703"/>
            <a:ext cx="787373" cy="787373"/>
            <a:chOff x="0" y="0"/>
            <a:chExt cx="6350000" cy="6350000"/>
          </a:xfrm>
        </p:grpSpPr>
        <p:sp>
          <p:nvSpPr>
            <p:cNvPr id="51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A48F"/>
            </a:solidFill>
          </p:spPr>
        </p:sp>
      </p:grpSp>
      <p:grpSp>
        <p:nvGrpSpPr>
          <p:cNvPr id="52" name="Group 22"/>
          <p:cNvGrpSpPr/>
          <p:nvPr/>
        </p:nvGrpSpPr>
        <p:grpSpPr>
          <a:xfrm>
            <a:off x="972086" y="2124154"/>
            <a:ext cx="670233" cy="670233"/>
            <a:chOff x="0" y="0"/>
            <a:chExt cx="6350000" cy="6350000"/>
          </a:xfrm>
        </p:grpSpPr>
        <p:sp>
          <p:nvSpPr>
            <p:cNvPr id="5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4" name="Group 24"/>
          <p:cNvGrpSpPr/>
          <p:nvPr/>
        </p:nvGrpSpPr>
        <p:grpSpPr>
          <a:xfrm>
            <a:off x="1365772" y="2911527"/>
            <a:ext cx="670233" cy="670233"/>
            <a:chOff x="0" y="0"/>
            <a:chExt cx="6350000" cy="6350000"/>
          </a:xfrm>
        </p:grpSpPr>
        <p:sp>
          <p:nvSpPr>
            <p:cNvPr id="55" name="Freeform 2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6" name="Group 26"/>
          <p:cNvGrpSpPr/>
          <p:nvPr/>
        </p:nvGrpSpPr>
        <p:grpSpPr>
          <a:xfrm>
            <a:off x="1759459" y="3698900"/>
            <a:ext cx="670233" cy="670233"/>
            <a:chOff x="0" y="0"/>
            <a:chExt cx="6350000" cy="6350000"/>
          </a:xfrm>
        </p:grpSpPr>
        <p:sp>
          <p:nvSpPr>
            <p:cNvPr id="5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8" name="Group 28"/>
          <p:cNvGrpSpPr/>
          <p:nvPr/>
        </p:nvGrpSpPr>
        <p:grpSpPr>
          <a:xfrm>
            <a:off x="2153146" y="4486273"/>
            <a:ext cx="670233" cy="670233"/>
            <a:chOff x="0" y="0"/>
            <a:chExt cx="6350000" cy="6350000"/>
          </a:xfrm>
        </p:grpSpPr>
        <p:sp>
          <p:nvSpPr>
            <p:cNvPr id="59" name="Freeform 2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60" name="Picture 3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20472" y="2246637"/>
            <a:ext cx="373461" cy="425266"/>
          </a:xfrm>
          <a:prstGeom prst="rect">
            <a:avLst/>
          </a:prstGeom>
        </p:spPr>
      </p:pic>
      <p:sp>
        <p:nvSpPr>
          <p:cNvPr id="64" name="Rectangle 63"/>
          <p:cNvSpPr/>
          <p:nvPr/>
        </p:nvSpPr>
        <p:spPr>
          <a:xfrm>
            <a:off x="1787714" y="2224862"/>
            <a:ext cx="7491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E7E6E6">
                    <a:lumMod val="10000"/>
                  </a:srgbClr>
                </a:solidFill>
              </a:rPr>
              <a:t>Stop</a:t>
            </a:r>
            <a:endParaRPr lang="en-US" sz="2400" dirty="0">
              <a:solidFill>
                <a:srgbClr val="E7E6E6">
                  <a:lumMod val="10000"/>
                </a:srgbClr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192316" y="3015810"/>
            <a:ext cx="18605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E7E6E6">
                    <a:lumMod val="10000"/>
                  </a:srgbClr>
                </a:solidFill>
              </a:rPr>
              <a:t>Take a Breath</a:t>
            </a:r>
            <a:endParaRPr lang="en-US" sz="2400" dirty="0">
              <a:solidFill>
                <a:srgbClr val="E7E6E6">
                  <a:lumMod val="10000"/>
                </a:srgbClr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544814" y="3827539"/>
            <a:ext cx="40622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E7E6E6">
                    <a:lumMod val="10000"/>
                  </a:srgbClr>
                </a:solidFill>
              </a:rPr>
              <a:t>Observe the sensations in your body</a:t>
            </a:r>
            <a:endParaRPr lang="en-US" sz="2000" b="1" dirty="0">
              <a:solidFill>
                <a:srgbClr val="E7E6E6">
                  <a:lumMod val="10000"/>
                </a:srgbClr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944859" y="4590556"/>
            <a:ext cx="39121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E7E6E6">
                    <a:lumMod val="10000"/>
                  </a:srgbClr>
                </a:solidFill>
              </a:rPr>
              <a:t>Proceed with self-compassion</a:t>
            </a:r>
            <a:endParaRPr lang="en-US" sz="2400" dirty="0">
              <a:solidFill>
                <a:srgbClr val="E7E6E6">
                  <a:lumMod val="10000"/>
                </a:srgbClr>
              </a:solidFill>
            </a:endParaRPr>
          </a:p>
        </p:txBody>
      </p:sp>
      <p:pic>
        <p:nvPicPr>
          <p:cNvPr id="69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4007" y="3041047"/>
            <a:ext cx="386834" cy="417993"/>
          </a:xfrm>
          <a:prstGeom prst="rect">
            <a:avLst/>
          </a:prstGeom>
        </p:spPr>
      </p:pic>
      <p:pic>
        <p:nvPicPr>
          <p:cNvPr id="70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867468" y="3827539"/>
            <a:ext cx="450701" cy="417923"/>
          </a:xfrm>
          <a:prstGeom prst="rect">
            <a:avLst/>
          </a:prstGeom>
        </p:spPr>
      </p:pic>
      <p:pic>
        <p:nvPicPr>
          <p:cNvPr id="71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318169" y="4597099"/>
            <a:ext cx="384521" cy="40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0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953" y="812490"/>
            <a:ext cx="10515600" cy="1091754"/>
          </a:xfrm>
        </p:spPr>
        <p:txBody>
          <a:bodyPr>
            <a:normAutofit/>
          </a:bodyPr>
          <a:lstStyle/>
          <a:p>
            <a:r>
              <a:rPr lang="en-US" dirty="0" smtClean="0"/>
              <a:t>3 Minute Mindfulness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686" y="2558142"/>
            <a:ext cx="5203782" cy="2969381"/>
          </a:xfrm>
        </p:spPr>
        <p:txBody>
          <a:bodyPr/>
          <a:lstStyle/>
          <a:p>
            <a:r>
              <a:rPr lang="en-US" u="sng" dirty="0">
                <a:hlinkClick r:id="rId2"/>
              </a:rPr>
              <a:t>http://www.valleypreferred.com/media/387624/</a:t>
            </a:r>
            <a:br>
              <a:rPr lang="en-US" u="sng" dirty="0">
                <a:hlinkClick r:id="rId2"/>
              </a:rPr>
            </a:br>
            <a:r>
              <a:rPr lang="en-US" u="sng" dirty="0">
                <a:hlinkClick r:id="rId2"/>
              </a:rPr>
              <a:t>three_minute_breathing.mp3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08" y="550985"/>
            <a:ext cx="6507192" cy="555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81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13346" y="795757"/>
            <a:ext cx="6348054" cy="23438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13957" y="3312182"/>
            <a:ext cx="734683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7950" algn="ctr"/>
            <a:r>
              <a:rPr lang="en-US" altLang="en-US" sz="2400" b="1" dirty="0">
                <a:solidFill>
                  <a:srgbClr val="E7E6E6">
                    <a:lumMod val="10000"/>
                  </a:srgbClr>
                </a:solidFill>
                <a:cs typeface="Arial" panose="020B0604020202020204" pitchFamily="34" charset="0"/>
              </a:rPr>
              <a:t>1728 W. Jonathan St</a:t>
            </a:r>
          </a:p>
          <a:p>
            <a:pPr marL="107950" algn="ctr"/>
            <a:r>
              <a:rPr lang="en-US" altLang="en-US" sz="2400" b="1" dirty="0">
                <a:solidFill>
                  <a:srgbClr val="E7E6E6">
                    <a:lumMod val="10000"/>
                  </a:srgbClr>
                </a:solidFill>
                <a:cs typeface="Arial" panose="020B0604020202020204" pitchFamily="34" charset="0"/>
              </a:rPr>
              <a:t>Allentown, PA 18104</a:t>
            </a:r>
          </a:p>
          <a:p>
            <a:pPr marL="107950" algn="ctr">
              <a:lnSpc>
                <a:spcPct val="150000"/>
              </a:lnSpc>
            </a:pPr>
            <a:r>
              <a:rPr lang="en-US" altLang="en-US" sz="2800" b="1" dirty="0">
                <a:solidFill>
                  <a:srgbClr val="00529A"/>
                </a:solidFill>
                <a:cs typeface="Arial" panose="020B0604020202020204" pitchFamily="34" charset="0"/>
              </a:rPr>
              <a:t>www.PreferredEAP.org</a:t>
            </a:r>
          </a:p>
          <a:p>
            <a:pPr marL="107950" algn="ctr"/>
            <a:r>
              <a:rPr lang="en-US" altLang="en-US" sz="2400" b="1" dirty="0">
                <a:solidFill>
                  <a:srgbClr val="E7E6E6">
                    <a:lumMod val="10000"/>
                  </a:srgbClr>
                </a:solidFill>
                <a:cs typeface="Arial" panose="020B0604020202020204" pitchFamily="34" charset="0"/>
              </a:rPr>
              <a:t>610-433-8550</a:t>
            </a:r>
          </a:p>
          <a:p>
            <a:pPr marL="107950" algn="ctr"/>
            <a:r>
              <a:rPr lang="en-US" altLang="en-US" sz="2400" b="1" dirty="0">
                <a:solidFill>
                  <a:srgbClr val="E7E6E6">
                    <a:lumMod val="10000"/>
                  </a:srgbClr>
                </a:solidFill>
                <a:cs typeface="Arial" panose="020B0604020202020204" pitchFamily="34" charset="0"/>
              </a:rPr>
              <a:t>800-327-8878</a:t>
            </a:r>
          </a:p>
        </p:txBody>
      </p:sp>
    </p:spTree>
    <p:extLst>
      <p:ext uri="{BB962C8B-B14F-4D97-AF65-F5344CB8AC3E}">
        <p14:creationId xmlns:p14="http://schemas.microsoft.com/office/powerpoint/2010/main" val="421894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27401" y="612475"/>
            <a:ext cx="5737198" cy="5343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193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352" y="600372"/>
            <a:ext cx="10515600" cy="1091754"/>
          </a:xfrm>
        </p:spPr>
        <p:txBody>
          <a:bodyPr>
            <a:normAutofit/>
          </a:bodyPr>
          <a:lstStyle/>
          <a:p>
            <a:r>
              <a:rPr lang="en-US" sz="3600" dirty="0"/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6337" y="2025502"/>
            <a:ext cx="10962736" cy="3595370"/>
          </a:xfrm>
        </p:spPr>
        <p:txBody>
          <a:bodyPr>
            <a:normAutofit/>
          </a:bodyPr>
          <a:lstStyle/>
          <a:p>
            <a:r>
              <a:rPr lang="en-US" dirty="0" smtClean="0"/>
              <a:t>Yoga </a:t>
            </a:r>
            <a:r>
              <a:rPr lang="en-US" dirty="0"/>
              <a:t>is helpful for stress reduction as well as flexibility: </a:t>
            </a:r>
            <a:r>
              <a:rPr lang="en-US" u="sng" dirty="0">
                <a:hlinkClick r:id="rId2"/>
              </a:rPr>
              <a:t>https://www.youtube.com/user/yogawithadriene</a:t>
            </a:r>
            <a:endParaRPr lang="en-US" dirty="0"/>
          </a:p>
          <a:p>
            <a:r>
              <a:rPr lang="en-US" dirty="0" smtClean="0"/>
              <a:t>Try </a:t>
            </a:r>
            <a:r>
              <a:rPr lang="en-US" dirty="0"/>
              <a:t>this 3-minute mindfulness exercise from LVHN: </a:t>
            </a:r>
            <a:r>
              <a:rPr lang="en-US" u="sng" dirty="0">
                <a:hlinkClick r:id="rId3"/>
              </a:rPr>
              <a:t>http://www.valleypreferred.com/media/387624/</a:t>
            </a:r>
            <a:br>
              <a:rPr lang="en-US" u="sng" dirty="0">
                <a:hlinkClick r:id="rId3"/>
              </a:rPr>
            </a:br>
            <a:r>
              <a:rPr lang="en-US" u="sng" dirty="0">
                <a:hlinkClick r:id="rId3"/>
              </a:rPr>
              <a:t>three_minute_breathing.mp3</a:t>
            </a:r>
            <a:endParaRPr lang="en-US" dirty="0"/>
          </a:p>
          <a:p>
            <a:r>
              <a:rPr lang="en-US" u="sng" dirty="0"/>
              <a:t>Are we actually feeling grief over a changing world? </a:t>
            </a:r>
            <a:r>
              <a:rPr lang="en-US" u="sng" dirty="0">
                <a:hlinkClick r:id="rId4"/>
              </a:rPr>
              <a:t>https://</a:t>
            </a:r>
            <a:r>
              <a:rPr lang="en-US" u="sng" dirty="0" smtClean="0">
                <a:hlinkClick r:id="rId4"/>
              </a:rPr>
              <a:t>hbr.org/2020/03/that-discomfort-youre-feeling-is-grief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84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286" y="549572"/>
            <a:ext cx="10515600" cy="1091754"/>
          </a:xfrm>
        </p:spPr>
        <p:txBody>
          <a:bodyPr>
            <a:normAutofit/>
          </a:bodyPr>
          <a:lstStyle/>
          <a:p>
            <a:r>
              <a:rPr lang="en-US" sz="3600" dirty="0"/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419" y="1511151"/>
            <a:ext cx="10862263" cy="44862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On </a:t>
            </a:r>
            <a:r>
              <a:rPr lang="en-US" dirty="0"/>
              <a:t>managing stress, from Lehigh Valley Health Network: </a:t>
            </a:r>
            <a:br>
              <a:rPr lang="en-US" dirty="0"/>
            </a:br>
            <a:r>
              <a:rPr lang="en-US" u="sng" dirty="0">
                <a:hlinkClick r:id="rId2"/>
              </a:rPr>
              <a:t>https://news.lvhn.org/managing-stress-during-the-covid-19-outbreak/</a:t>
            </a:r>
            <a:endParaRPr lang="en-US" dirty="0"/>
          </a:p>
          <a:p>
            <a:r>
              <a:rPr lang="en-US" u="sng" dirty="0"/>
              <a:t>Learn how to overcome worry, from Psychology Tools: </a:t>
            </a:r>
            <a:r>
              <a:rPr lang="en-US" u="sng" dirty="0">
                <a:hlinkClick r:id="rId3"/>
              </a:rPr>
              <a:t>https://www.psychologytools.com/assets/covid-19/guide_to_living_with_worry_and_anxiety_amidst_global_uncertainty_en-us.pdf</a:t>
            </a:r>
            <a:endParaRPr lang="en-US" dirty="0"/>
          </a:p>
          <a:p>
            <a:r>
              <a:rPr lang="en-US" dirty="0"/>
              <a:t>Many of us are working remotely. This can come with a new set of challenges. Here are great tips from NPR: </a:t>
            </a:r>
            <a:br>
              <a:rPr lang="en-US" dirty="0"/>
            </a:br>
            <a:r>
              <a:rPr lang="en-US" u="sng" dirty="0">
                <a:hlinkClick r:id="rId4"/>
              </a:rPr>
              <a:t>https://www.npr.org/2020/03/15/815549926/8-tips-to-make-working-from-home-work-for-you</a:t>
            </a:r>
            <a:endParaRPr lang="en-US" dirty="0"/>
          </a:p>
          <a:p>
            <a:r>
              <a:rPr lang="en-US" dirty="0"/>
              <a:t>Combine mindfulness and walking to help de-stress. </a:t>
            </a:r>
            <a:r>
              <a:rPr lang="en-US" u="sng" dirty="0">
                <a:hlinkClick r:id="rId5"/>
              </a:rPr>
              <a:t>https://www.mindful.org/daily-mindful-walking-practice</a:t>
            </a:r>
            <a:r>
              <a:rPr lang="en-US" u="sng" dirty="0" smtClean="0">
                <a:hlinkClick r:id="rId5"/>
              </a:rPr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8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4463" y="725488"/>
            <a:ext cx="6222604" cy="539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0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59"/>
          <a:stretch/>
        </p:blipFill>
        <p:spPr>
          <a:xfrm>
            <a:off x="-1" y="548374"/>
            <a:ext cx="5624737" cy="55506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8677" y="2054301"/>
            <a:ext cx="5911404" cy="2228402"/>
          </a:xfrm>
        </p:spPr>
        <p:txBody>
          <a:bodyPr>
            <a:normAutofit/>
          </a:bodyPr>
          <a:lstStyle/>
          <a:p>
            <a:r>
              <a:rPr lang="en-US" dirty="0" smtClean="0"/>
              <a:t>COVID-19 has caused</a:t>
            </a:r>
            <a:br>
              <a:rPr lang="en-US" dirty="0" smtClean="0"/>
            </a:br>
            <a:r>
              <a:rPr lang="en-US" dirty="0" smtClean="0"/>
              <a:t>perpetual hypervigilance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010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1"/>
          <a:stretch/>
        </p:blipFill>
        <p:spPr>
          <a:xfrm>
            <a:off x="2474808" y="626534"/>
            <a:ext cx="7515859" cy="5376966"/>
          </a:xfrm>
        </p:spPr>
      </p:pic>
    </p:spTree>
    <p:extLst>
      <p:ext uri="{BB962C8B-B14F-4D97-AF65-F5344CB8AC3E}">
        <p14:creationId xmlns:p14="http://schemas.microsoft.com/office/powerpoint/2010/main" val="186306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913" y="733871"/>
            <a:ext cx="10515600" cy="1091754"/>
          </a:xfrm>
        </p:spPr>
        <p:txBody>
          <a:bodyPr/>
          <a:lstStyle/>
          <a:p>
            <a:r>
              <a:rPr lang="en-US" dirty="0" smtClean="0"/>
              <a:t>Coping with Loss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358" y="2124749"/>
            <a:ext cx="6630617" cy="36022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560830" y="3377047"/>
            <a:ext cx="13256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prstClr val="white"/>
                </a:solidFill>
              </a:rPr>
              <a:t>Stages of Grief</a:t>
            </a:r>
          </a:p>
        </p:txBody>
      </p:sp>
      <p:sp>
        <p:nvSpPr>
          <p:cNvPr id="6" name="Rectangle 5"/>
          <p:cNvSpPr/>
          <p:nvPr/>
        </p:nvSpPr>
        <p:spPr>
          <a:xfrm>
            <a:off x="7449572" y="2186340"/>
            <a:ext cx="9781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669"/>
                </a:solidFill>
              </a:rPr>
              <a:t>Denial</a:t>
            </a:r>
          </a:p>
        </p:txBody>
      </p:sp>
      <p:sp>
        <p:nvSpPr>
          <p:cNvPr id="7" name="Rectangle 6"/>
          <p:cNvSpPr/>
          <p:nvPr/>
        </p:nvSpPr>
        <p:spPr>
          <a:xfrm>
            <a:off x="7938648" y="3749019"/>
            <a:ext cx="927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669"/>
                </a:solidFill>
              </a:rPr>
              <a:t>Anger</a:t>
            </a:r>
          </a:p>
        </p:txBody>
      </p:sp>
      <p:sp>
        <p:nvSpPr>
          <p:cNvPr id="8" name="Rectangle 7"/>
          <p:cNvSpPr/>
          <p:nvPr/>
        </p:nvSpPr>
        <p:spPr>
          <a:xfrm>
            <a:off x="5475062" y="5150700"/>
            <a:ext cx="14972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669"/>
                </a:solidFill>
              </a:rPr>
              <a:t>Bargaining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3392709" y="3751986"/>
            <a:ext cx="1260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669"/>
                </a:solidFill>
              </a:rPr>
              <a:t>Sadness 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57443" y="2172373"/>
            <a:ext cx="16286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669"/>
                </a:solidFill>
              </a:rPr>
              <a:t>Acceptance</a:t>
            </a:r>
          </a:p>
        </p:txBody>
      </p:sp>
    </p:spTree>
    <p:extLst>
      <p:ext uri="{BB962C8B-B14F-4D97-AF65-F5344CB8AC3E}">
        <p14:creationId xmlns:p14="http://schemas.microsoft.com/office/powerpoint/2010/main" val="24050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5471" y="582073"/>
            <a:ext cx="5988676" cy="546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44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45717"/>
              </p:ext>
            </p:extLst>
          </p:nvPr>
        </p:nvGraphicFramePr>
        <p:xfrm>
          <a:off x="2631770" y="711651"/>
          <a:ext cx="6145371" cy="5106990"/>
        </p:xfrm>
        <a:graphic>
          <a:graphicData uri="http://schemas.openxmlformats.org/drawingml/2006/table">
            <a:tbl>
              <a:tblPr/>
              <a:tblGrid>
                <a:gridCol w="2048457"/>
                <a:gridCol w="2048457"/>
                <a:gridCol w="2048457"/>
              </a:tblGrid>
              <a:tr h="51101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</a:rPr>
                        <a:t>Disorder</a:t>
                      </a:r>
                    </a:p>
                  </a:txBody>
                  <a:tcPr marL="15039" marR="15039" marT="15037" marB="15037" anchor="ctr">
                    <a:lnL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</a:rPr>
                        <a:t>Female %</a:t>
                      </a:r>
                    </a:p>
                  </a:txBody>
                  <a:tcPr marL="15039" marR="15039" marT="15037" marB="15037" anchor="ctr">
                    <a:lnL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</a:rPr>
                        <a:t>Male %</a:t>
                      </a:r>
                    </a:p>
                  </a:txBody>
                  <a:tcPr marL="15039" marR="15039" marT="15037" marB="15037" anchor="ctr">
                    <a:lnL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197714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</a:rPr>
                        <a:t>Panic</a:t>
                      </a:r>
                    </a:p>
                  </a:txBody>
                  <a:tcPr marL="15039" marR="15039" marT="15037" marB="15037" anchor="ctr">
                    <a:lnL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</a:rPr>
                        <a:t>6.2</a:t>
                      </a:r>
                    </a:p>
                  </a:txBody>
                  <a:tcPr marL="15039" marR="15039" marT="15037" marB="15037" anchor="ctr">
                    <a:lnL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</a:rPr>
                        <a:t>3.1</a:t>
                      </a:r>
                    </a:p>
                  </a:txBody>
                  <a:tcPr marL="15039" marR="15039" marT="15037" marB="15037" anchor="ctr">
                    <a:lnL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3349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</a:rPr>
                        <a:t>Generalized anxiety</a:t>
                      </a:r>
                    </a:p>
                  </a:txBody>
                  <a:tcPr marL="15039" marR="15039" marT="15037" marB="15037" anchor="ctr">
                    <a:lnL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</a:rPr>
                        <a:t>7.1</a:t>
                      </a:r>
                    </a:p>
                  </a:txBody>
                  <a:tcPr marL="15039" marR="15039" marT="15037" marB="15037" anchor="ctr">
                    <a:lnL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</a:rPr>
                        <a:t>4.2</a:t>
                      </a:r>
                    </a:p>
                  </a:txBody>
                  <a:tcPr marL="15039" marR="15039" marT="15037" marB="15037" anchor="ctr">
                    <a:lnL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3349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effectLst/>
                        </a:rPr>
                        <a:t>Any anxiety disorder</a:t>
                      </a:r>
                    </a:p>
                  </a:txBody>
                  <a:tcPr marL="15039" marR="15039" marT="15037" marB="15037" anchor="ctr">
                    <a:lnL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</a:rPr>
                        <a:t>36.4</a:t>
                      </a:r>
                    </a:p>
                  </a:txBody>
                  <a:tcPr marL="15039" marR="15039" marT="15037" marB="15037" anchor="ctr">
                    <a:lnL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</a:rPr>
                        <a:t>25.4</a:t>
                      </a:r>
                    </a:p>
                  </a:txBody>
                  <a:tcPr marL="15039" marR="15039" marT="15037" marB="15037" anchor="ctr">
                    <a:lnL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714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effectLst/>
                        </a:rPr>
                        <a:t>PTSD</a:t>
                      </a:r>
                    </a:p>
                  </a:txBody>
                  <a:tcPr marL="15039" marR="15039" marT="15037" marB="15037" anchor="ctr">
                    <a:lnL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</a:rPr>
                        <a:t>9.7</a:t>
                      </a:r>
                    </a:p>
                  </a:txBody>
                  <a:tcPr marL="15039" marR="15039" marT="15037" marB="15037" anchor="ctr">
                    <a:lnL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</a:rPr>
                        <a:t>3.6</a:t>
                      </a:r>
                    </a:p>
                  </a:txBody>
                  <a:tcPr marL="15039" marR="15039" marT="15037" marB="15037" anchor="ctr">
                    <a:lnL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3349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effectLst/>
                        </a:rPr>
                        <a:t>Major depression</a:t>
                      </a:r>
                    </a:p>
                  </a:txBody>
                  <a:tcPr marL="15039" marR="15039" marT="15037" marB="15037" anchor="ctr">
                    <a:lnL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</a:rPr>
                        <a:t>20.2</a:t>
                      </a:r>
                    </a:p>
                  </a:txBody>
                  <a:tcPr marL="15039" marR="15039" marT="15037" marB="15037" anchor="ctr">
                    <a:lnL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</a:rPr>
                        <a:t>13.2</a:t>
                      </a:r>
                    </a:p>
                  </a:txBody>
                  <a:tcPr marL="15039" marR="15039" marT="15037" marB="15037" anchor="ctr">
                    <a:lnL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3349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effectLst/>
                        </a:rPr>
                        <a:t>Any affective disorder</a:t>
                      </a:r>
                    </a:p>
                  </a:txBody>
                  <a:tcPr marL="15039" marR="15039" marT="15037" marB="15037" anchor="ctr">
                    <a:lnL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effectLst/>
                        </a:rPr>
                        <a:t>24.4</a:t>
                      </a:r>
                    </a:p>
                  </a:txBody>
                  <a:tcPr marL="15039" marR="15039" marT="15037" marB="15037" anchor="ctr">
                    <a:lnL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</a:rPr>
                        <a:t>17.5</a:t>
                      </a:r>
                    </a:p>
                  </a:txBody>
                  <a:tcPr marL="15039" marR="15039" marT="15037" marB="15037" anchor="ctr">
                    <a:lnL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227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effectLst/>
                        </a:rPr>
                        <a:t>Alcohol abuse</a:t>
                      </a:r>
                    </a:p>
                  </a:txBody>
                  <a:tcPr marL="15039" marR="15039" marT="15037" marB="15037" anchor="ctr">
                    <a:lnL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effectLst/>
                        </a:rPr>
                        <a:t>7.5</a:t>
                      </a:r>
                    </a:p>
                  </a:txBody>
                  <a:tcPr marL="15039" marR="15039" marT="15037" marB="15037" anchor="ctr">
                    <a:lnL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</a:rPr>
                        <a:t>19.6</a:t>
                      </a:r>
                    </a:p>
                  </a:txBody>
                  <a:tcPr marL="15039" marR="15039" marT="15037" marB="15037" anchor="ctr">
                    <a:lnL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227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effectLst/>
                        </a:rPr>
                        <a:t>Drug abuse</a:t>
                      </a:r>
                    </a:p>
                  </a:txBody>
                  <a:tcPr marL="15039" marR="15039" marT="15037" marB="15037" anchor="ctr">
                    <a:lnL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effectLst/>
                        </a:rPr>
                        <a:t>4.8</a:t>
                      </a:r>
                    </a:p>
                  </a:txBody>
                  <a:tcPr marL="15039" marR="15039" marT="15037" marB="15037" anchor="ctr">
                    <a:lnL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</a:rPr>
                        <a:t>11.6</a:t>
                      </a:r>
                    </a:p>
                  </a:txBody>
                  <a:tcPr marL="15039" marR="15039" marT="15037" marB="15037" anchor="ctr">
                    <a:lnL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714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effectLst/>
                        </a:rPr>
                        <a:t>Migraine</a:t>
                      </a:r>
                    </a:p>
                  </a:txBody>
                  <a:tcPr marL="15039" marR="15039" marT="15037" marB="15037" anchor="ctr">
                    <a:lnL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effectLst/>
                        </a:rPr>
                        <a:t>18.2</a:t>
                      </a:r>
                    </a:p>
                  </a:txBody>
                  <a:tcPr marL="15039" marR="15039" marT="15037" marB="15037" anchor="ctr">
                    <a:lnL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</a:rPr>
                        <a:t>6.5</a:t>
                      </a:r>
                    </a:p>
                  </a:txBody>
                  <a:tcPr marL="15039" marR="15039" marT="15037" marB="15037" anchor="ctr">
                    <a:lnL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714"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effectLst/>
                        </a:rPr>
                        <a:t>Insomnia</a:t>
                      </a:r>
                    </a:p>
                  </a:txBody>
                  <a:tcPr marL="15039" marR="15039" marT="15037" marB="15037" anchor="ctr">
                    <a:lnL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>
                          <a:effectLst/>
                        </a:rPr>
                        <a:t>12.9</a:t>
                      </a:r>
                    </a:p>
                  </a:txBody>
                  <a:tcPr marL="15039" marR="15039" marT="15037" marB="15037" anchor="ctr">
                    <a:lnL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</a:rPr>
                        <a:t>6.2</a:t>
                      </a:r>
                    </a:p>
                  </a:txBody>
                  <a:tcPr marL="15039" marR="15039" marT="15037" marB="15037" anchor="ctr">
                    <a:lnL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647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</a:rPr>
                        <a:t>Irritable bowel syndrome</a:t>
                      </a:r>
                    </a:p>
                  </a:txBody>
                  <a:tcPr marL="15039" marR="15039" marT="15037" marB="15037" anchor="ctr">
                    <a:lnL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</a:rPr>
                        <a:t>14.5</a:t>
                      </a:r>
                    </a:p>
                  </a:txBody>
                  <a:tcPr marL="15039" marR="15039" marT="15037" marB="15037" anchor="ctr">
                    <a:lnL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effectLst/>
                        </a:rPr>
                        <a:t>7.7</a:t>
                      </a:r>
                    </a:p>
                  </a:txBody>
                  <a:tcPr marL="15039" marR="15039" marT="15037" marB="15037" anchor="ctr">
                    <a:lnL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368" name="Rectangle 1"/>
          <p:cNvSpPr>
            <a:spLocks noGrp="1" noChangeArrowheads="1"/>
          </p:cNvSpPr>
          <p:nvPr>
            <p:ph type="title"/>
          </p:nvPr>
        </p:nvSpPr>
        <p:spPr>
          <a:xfrm>
            <a:off x="2472744" y="6347468"/>
            <a:ext cx="7135082" cy="326449"/>
          </a:xfrm>
          <a:noFill/>
        </p:spPr>
        <p:txBody>
          <a:bodyPr vert="horz" wrap="square" lIns="91440" tIns="158700" rIns="91440" bIns="0" rtlCol="0" anchor="ctr">
            <a:spAutoFit/>
          </a:bodyPr>
          <a:lstStyle/>
          <a:p>
            <a:r>
              <a:rPr lang="en-US" altLang="en-US" sz="12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Source</a:t>
            </a:r>
            <a:r>
              <a:rPr lang="en-US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: D.A. </a:t>
            </a:r>
            <a:r>
              <a:rPr lang="en-US" altLang="en-US" sz="1200" b="1" dirty="0" err="1">
                <a:solidFill>
                  <a:srgbClr val="000000"/>
                </a:solidFill>
                <a:latin typeface="Verdana" panose="020B0604030504040204" pitchFamily="34" charset="0"/>
              </a:rPr>
              <a:t>Bangasser</a:t>
            </a:r>
            <a:r>
              <a:rPr lang="en-US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 and R.J. Valentino/Front. </a:t>
            </a:r>
            <a:r>
              <a:rPr lang="en-US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In 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Neuroendocrinology.</a:t>
            </a:r>
            <a:r>
              <a:rPr lang="en-US" altLang="en-US" sz="1200" b="1" dirty="0">
                <a:solidFill>
                  <a:srgbClr val="000000"/>
                </a:solidFill>
                <a:latin typeface="Verdana" panose="020B0604030504040204" pitchFamily="34" charset="0"/>
              </a:rPr>
              <a:t> </a:t>
            </a:r>
            <a:r>
              <a:rPr lang="en-US" altLang="en-US" sz="1200" b="1" dirty="0" smtClean="0">
                <a:solidFill>
                  <a:srgbClr val="000000"/>
                </a:solidFill>
                <a:latin typeface="Verdana" panose="020B0604030504040204" pitchFamily="34" charset="0"/>
              </a:rPr>
              <a:t>2014</a:t>
            </a:r>
            <a:endParaRPr lang="en-US" altLang="en-US" sz="1800" b="1" dirty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11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05"/>
          <a:stretch/>
        </p:blipFill>
        <p:spPr>
          <a:xfrm flipH="1">
            <a:off x="0" y="543089"/>
            <a:ext cx="7177178" cy="55442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0673" y="828762"/>
            <a:ext cx="4267200" cy="1091754"/>
          </a:xfrm>
        </p:spPr>
        <p:txBody>
          <a:bodyPr/>
          <a:lstStyle/>
          <a:p>
            <a:r>
              <a:rPr lang="en-US" dirty="0" smtClean="0"/>
              <a:t>Vulnerability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3702" y="1920516"/>
            <a:ext cx="4782013" cy="405024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767171"/>
                </a:solidFill>
              </a:rPr>
              <a:t>The emotion we experience during times of uncertainty, risk and emotional exposure</a:t>
            </a:r>
            <a:endParaRPr lang="en-US" dirty="0">
              <a:solidFill>
                <a:srgbClr val="7671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45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LVPHO">
      <a:dk1>
        <a:srgbClr val="002669"/>
      </a:dk1>
      <a:lt1>
        <a:sysClr val="window" lastClr="FFFFFF"/>
      </a:lt1>
      <a:dk2>
        <a:srgbClr val="A2A4A3"/>
      </a:dk2>
      <a:lt2>
        <a:srgbClr val="E7E6E6"/>
      </a:lt2>
      <a:accent1>
        <a:srgbClr val="00529B"/>
      </a:accent1>
      <a:accent2>
        <a:srgbClr val="73B537"/>
      </a:accent2>
      <a:accent3>
        <a:srgbClr val="33A0CF"/>
      </a:accent3>
      <a:accent4>
        <a:srgbClr val="E9A11F"/>
      </a:accent4>
      <a:accent5>
        <a:srgbClr val="A10B57"/>
      </a:accent5>
      <a:accent6>
        <a:srgbClr val="187A62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529B"/>
      </a:dk2>
      <a:lt2>
        <a:srgbClr val="FFFFFF"/>
      </a:lt2>
      <a:accent1>
        <a:srgbClr val="8CC63F"/>
      </a:accent1>
      <a:accent2>
        <a:srgbClr val="263692"/>
      </a:accent2>
      <a:accent3>
        <a:srgbClr val="FFFFFF"/>
      </a:accent3>
      <a:accent4>
        <a:srgbClr val="000000"/>
      </a:accent4>
      <a:accent5>
        <a:srgbClr val="C5DFAF"/>
      </a:accent5>
      <a:accent6>
        <a:srgbClr val="213084"/>
      </a:accent6>
      <a:hlink>
        <a:srgbClr val="009999"/>
      </a:hlink>
      <a:folHlink>
        <a:srgbClr val="D48A1D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30128</TotalTime>
  <Words>300</Words>
  <Application>Microsoft Office PowerPoint</Application>
  <PresentationFormat>Widescreen</PresentationFormat>
  <Paragraphs>109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Courier New</vt:lpstr>
      <vt:lpstr>Verdana</vt:lpstr>
      <vt:lpstr>Wingdings</vt:lpstr>
      <vt:lpstr>Office Theme</vt:lpstr>
      <vt:lpstr>PowerPoint Presentation</vt:lpstr>
      <vt:lpstr>PowerPoint Presentation</vt:lpstr>
      <vt:lpstr>PowerPoint Presentation</vt:lpstr>
      <vt:lpstr>COVID-19 has caused perpetual hypervigilance </vt:lpstr>
      <vt:lpstr>PowerPoint Presentation</vt:lpstr>
      <vt:lpstr>Coping with Loss</vt:lpstr>
      <vt:lpstr>PowerPoint Presentation</vt:lpstr>
      <vt:lpstr>Source: D.A. Bangasser and R.J. Valentino/Front. In Neuroendocrinology. 2014</vt:lpstr>
      <vt:lpstr>Vulnerability</vt:lpstr>
      <vt:lpstr>Restoring Balance </vt:lpstr>
      <vt:lpstr>Be Intentional</vt:lpstr>
      <vt:lpstr>Pillars of Well-Being</vt:lpstr>
      <vt:lpstr>New Habits</vt:lpstr>
      <vt:lpstr>Sleep</vt:lpstr>
      <vt:lpstr> Mindfulness  </vt:lpstr>
      <vt:lpstr>Be Present</vt:lpstr>
      <vt:lpstr>STOP</vt:lpstr>
      <vt:lpstr>3 Minute Mindfulness</vt:lpstr>
      <vt:lpstr>PowerPoint Presentation</vt:lpstr>
      <vt:lpstr>Resources</vt:lpstr>
      <vt:lpstr>Resources</vt:lpstr>
    </vt:vector>
  </TitlesOfParts>
  <Company>Lehigh Valley Hospital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Lehigh Valley Health Network</dc:title>
  <dc:creator>u8697</dc:creator>
  <cp:lastModifiedBy>Carolyn Lamparella</cp:lastModifiedBy>
  <cp:revision>1362</cp:revision>
  <cp:lastPrinted>2020-06-10T15:34:28Z</cp:lastPrinted>
  <dcterms:created xsi:type="dcterms:W3CDTF">2005-10-13T15:27:10Z</dcterms:created>
  <dcterms:modified xsi:type="dcterms:W3CDTF">2020-08-27T22:43:45Z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st1">
    <vt:lpwstr/>
  </property>
  <property fmtid="{D5CDD505-2E9C-101B-9397-08002B2CF9AE}" pid="3" name="Category">
    <vt:lpwstr>Templates</vt:lpwstr>
  </property>
  <property fmtid="{D5CDD505-2E9C-101B-9397-08002B2CF9AE}" pid="4" name="Description0">
    <vt:lpwstr/>
  </property>
  <property fmtid="{D5CDD505-2E9C-101B-9397-08002B2CF9AE}" pid="5" name="ContentType">
    <vt:lpwstr>Document</vt:lpwstr>
  </property>
  <property fmtid="{D5CDD505-2E9C-101B-9397-08002B2CF9AE}" pid="6" name="Document Type">
    <vt:lpwstr>Template</vt:lpwstr>
  </property>
</Properties>
</file>