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7" r:id="rId3"/>
    <p:sldId id="271" r:id="rId4"/>
    <p:sldId id="272" r:id="rId5"/>
    <p:sldId id="273" r:id="rId6"/>
    <p:sldId id="270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E94CF-0E8C-4862-8086-FB23D972056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9B00A0-57DB-49E8-B0C3-B5C91EC5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18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D6B255-F89F-4D50-82F2-6472546459D5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F7A387-BCAE-41E2-80B4-1A348070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03238" y="738188"/>
            <a:ext cx="658018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MS PGothic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94912" indent="-305735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222943" indent="-244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712119" indent="-244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201296" indent="-244589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690472" indent="-244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3179649" indent="-244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668826" indent="-244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4158003" indent="-244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defTabSz="942209">
              <a:spcBef>
                <a:spcPct val="0"/>
              </a:spcBef>
              <a:defRPr/>
            </a:pPr>
            <a:fld id="{19DF2E34-8DE1-EE40-9789-FDF7F84B712D}" type="slidenum">
              <a:rPr lang="en-US" altLang="en-US">
                <a:solidFill>
                  <a:prstClr val="black"/>
                </a:solidFill>
              </a:rPr>
              <a:pPr defTabSz="942209">
                <a:spcBef>
                  <a:spcPct val="0"/>
                </a:spcBef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C2759-A811-4997-9C9E-12C00DA5E3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25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7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5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6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D8AA-3E1E-42E6-9FDB-5BB55EF1B85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002E-98A7-41F6-83F9-7E993562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4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9429951" y="815835"/>
          <a:ext cx="2551597" cy="137950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166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8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Workforce AGE </a:t>
                      </a:r>
                      <a:r>
                        <a:rPr 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(QWI, </a:t>
                      </a:r>
                      <a:r>
                        <a:rPr lang="en-US" sz="900" b="0" kern="1200" cap="all" dirty="0" err="1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Qtr</a:t>
                      </a:r>
                      <a:r>
                        <a:rPr 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2019)</a:t>
                      </a:r>
                      <a:endParaRPr lang="en-US" sz="900" b="0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14-18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3.1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19-24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10.9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25-34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1.5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35-44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19.7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45-54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0.1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55-64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18.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000" dirty="0">
                          <a:latin typeface="Mangal" charset="0"/>
                          <a:ea typeface="Mangal" charset="0"/>
                          <a:cs typeface="Mangal" charset="0"/>
                        </a:rPr>
                        <a:t>65+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6.4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603406" y="1954530"/>
          <a:ext cx="3725189" cy="132080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311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Workforce RACE/ETHNICITY/Gender</a:t>
                      </a:r>
                      <a:endParaRPr lang="en-US" sz="1100" b="1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White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8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5.2</a:t>
                      </a:r>
                      <a:r>
                        <a:rPr lang="mr-IN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Black/African American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aseline="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9.2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Other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aseline="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1.7</a:t>
                      </a: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Hispanic</a:t>
                      </a:r>
                      <a:r>
                        <a:rPr lang="en-US" sz="1000" u="none" strike="noStrike" baseline="0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/Latino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14.9%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Female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50.1%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Male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49.9%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9429952" y="2259327"/>
          <a:ext cx="2569863" cy="1159547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56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16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Workforce  COMMUTING </a:t>
                      </a:r>
                      <a:b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altLang="en-US" sz="11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alt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ON THE MAP - 2017)</a:t>
                      </a: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3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95,868 Commute Out, Live Inside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9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93,048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Commute In, Live Outside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9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170,044 Work and Live in LV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418952936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603991" y="845820"/>
          <a:ext cx="3724603" cy="881380"/>
        </p:xfrm>
        <a:graphic>
          <a:graphicData uri="http://schemas.openxmlformats.org/drawingml/2006/table">
            <a:tbl>
              <a:tblPr>
                <a:effectLst/>
                <a:tableStyleId>{0660B408-B3CF-4A94-85FC-2B1E0A45F4A2}</a:tableStyleId>
              </a:tblPr>
              <a:tblGrid>
                <a:gridCol w="301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80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r>
                        <a:rPr lang="en-US" sz="1100" cap="all" dirty="0" smtClean="0"/>
                        <a:t> </a:t>
                      </a: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System</a:t>
                      </a:r>
                      <a:endParaRPr lang="en-US" sz="1100" b="1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School Districts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17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Career and Technical Schools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Community Colleges </a:t>
                      </a: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Colleges and Universities 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9</a:t>
                      </a:r>
                      <a:endParaRPr lang="mr-IN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27425"/>
              </p:ext>
            </p:extLst>
          </p:nvPr>
        </p:nvGraphicFramePr>
        <p:xfrm>
          <a:off x="154038" y="3178666"/>
          <a:ext cx="5140960" cy="88646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27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466">
                  <a:extLst>
                    <a:ext uri="{9D8B030D-6E8A-4147-A177-3AD203B41FA5}">
                      <a16:colId xmlns:a16="http://schemas.microsoft.com/office/drawing/2014/main" val="31544503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3619471184"/>
                    </a:ext>
                  </a:extLst>
                </a:gridCol>
              </a:tblGrid>
              <a:tr h="173355">
                <a:tc gridSpan="4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Local Area Unemployment Statistics </a:t>
                      </a:r>
                      <a:r>
                        <a:rPr 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(DEC</a:t>
                      </a:r>
                      <a:r>
                        <a:rPr lang="en-US" sz="900" b="0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2020</a:t>
                      </a:r>
                      <a:r>
                        <a:rPr 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Labor Force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347,500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Employed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324,900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Unemployed 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  22,600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Unemployment Rate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 LV</a:t>
                      </a:r>
                      <a:r>
                        <a:rPr lang="en-US" sz="1000" baseline="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6.5%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PA 6.7%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U.S. 6.3%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90710"/>
              </p:ext>
            </p:extLst>
          </p:nvPr>
        </p:nvGraphicFramePr>
        <p:xfrm>
          <a:off x="142240" y="2326640"/>
          <a:ext cx="5140960" cy="74494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94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0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EMPLOYERS </a:t>
                      </a:r>
                      <a:endParaRPr lang="en-US" sz="1100" b="1" kern="1200" cap="all" dirty="0" smtClean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Establishments 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15,629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Average Employees per Establishment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     22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Average Occupational Earnings per Hour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$23.22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85093"/>
              </p:ext>
            </p:extLst>
          </p:nvPr>
        </p:nvGraphicFramePr>
        <p:xfrm>
          <a:off x="171880" y="1653540"/>
          <a:ext cx="5111320" cy="55626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71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85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Economy &amp; Population     </a:t>
                      </a:r>
                      <a:endParaRPr lang="en-US" sz="1100" b="1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Gross Regional Product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    $43.3B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Total Population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674,232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5566284" y="3461280"/>
            <a:ext cx="6415264" cy="461665"/>
          </a:xfrm>
          <a:prstGeom prst="rect">
            <a:avLst/>
          </a:prstGeom>
          <a:solidFill>
            <a:schemeClr val="accent1">
              <a:tint val="2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Mix of Industry Employment for Lehigh </a:t>
            </a:r>
            <a:r>
              <a:rPr kumimoji="0" lang="en-US" altLang="en-US" sz="11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Valley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altLang="en-US" sz="9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(Quarterly Census Employment and Wages, 2019 Annual Averages )</a:t>
            </a:r>
            <a:endParaRPr kumimoji="0" lang="en-US" altLang="en-US" sz="900" b="0" i="0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40806" y="39484"/>
            <a:ext cx="3207632" cy="5078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angal" charset="0"/>
                <a:cs typeface="Arial" panose="020B0604020202020204" pitchFamily="34" charset="0"/>
              </a:rPr>
              <a:t>Our mission is to ensure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angal" charset="0"/>
                <a:cs typeface="Arial" panose="020B0604020202020204" pitchFamily="34" charset="0"/>
              </a:rPr>
              <a:t>an employer demand-driven world class workforce system aligned with economic development, education and the community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" y="6476446"/>
            <a:ext cx="5283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Sources: Bureau of Labor Statistics (BLS), 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U.S</a:t>
            </a: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Census, PA Center for Workforce Information &amp; Analysis (CWIA)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132550" y="5231661"/>
          <a:ext cx="5150649" cy="123444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385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355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Workforce Education</a:t>
                      </a:r>
                      <a:r>
                        <a:rPr lang="en-US" sz="1100" b="1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Attainment </a:t>
                      </a:r>
                      <a:br>
                        <a:rPr lang="en-US" sz="1100" b="1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900" b="0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Quarterly Workforce Indicators (QWI, 3</a:t>
                      </a:r>
                      <a:r>
                        <a:rPr lang="en-US" sz="900" b="0" kern="1200" cap="all" baseline="3000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rd</a:t>
                      </a:r>
                      <a:r>
                        <a:rPr lang="en-US" sz="900" b="0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QTR 2019)</a:t>
                      </a:r>
                      <a:endParaRPr lang="en-US" sz="900" b="0" kern="1200" cap="all" dirty="0" smtClean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Less</a:t>
                      </a:r>
                      <a:r>
                        <a:rPr lang="en-US" sz="1000" u="none" strike="noStrike" baseline="0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-than-High School</a:t>
                      </a:r>
                      <a:endParaRPr lang="en-US" sz="1000" b="0" i="0" u="none" strike="noStrike" dirty="0" smtClean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10.8%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High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School/GED</a:t>
                      </a:r>
                      <a:endParaRPr lang="en-US" sz="1000" b="0" i="0" u="none" strike="noStrike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24.8%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Some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College or Associate Degree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27.0%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9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Bachelor’s Degree or Advance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Degree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23.4%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Educational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Attainment not Available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(workers aged 24 or younger)</a:t>
                      </a:r>
                    </a:p>
                  </a:txBody>
                  <a:tcPr marL="16933" marR="16933" marT="127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charset="0"/>
                          <a:ea typeface="Mangal" charset="0"/>
                          <a:cs typeface="Mangal" charset="0"/>
                        </a:rPr>
                        <a:t>14.0%</a:t>
                      </a:r>
                      <a:endParaRPr lang="mr-IN" sz="1000" dirty="0"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203200" y="838200"/>
          <a:ext cx="5080000" cy="72136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85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Targeted Industry Sectors</a:t>
                      </a:r>
                      <a:endParaRPr lang="en-US" sz="1100" b="1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43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Manufacturing</a:t>
                      </a:r>
                      <a:endParaRPr lang="en-US" sz="1000" b="0" i="0" u="none" strike="noStrike" dirty="0" smtClean="0">
                        <a:effectLst/>
                        <a:latin typeface="Mangal" panose="02040503050203030202" pitchFamily="18" charset="0"/>
                        <a:ea typeface="Mangal" charset="0"/>
                        <a:cs typeface="Mangal" panose="02040503050203030202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Healthcare</a:t>
                      </a:r>
                      <a:r>
                        <a:rPr lang="en-US" sz="1000" baseline="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 &amp; </a:t>
                      </a:r>
                      <a:r>
                        <a:rPr 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Social</a:t>
                      </a:r>
                      <a:r>
                        <a:rPr lang="en-US" sz="1000" baseline="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Assistance</a:t>
                      </a:r>
                      <a:endParaRPr lang="mr-IN" sz="1000" dirty="0">
                        <a:latin typeface="Mangal" panose="02040503050203030202" pitchFamily="18" charset="0"/>
                        <a:ea typeface="Mangal" charset="0"/>
                        <a:cs typeface="Mangal" panose="02040503050203030202" pitchFamily="18" charset="0"/>
                      </a:endParaRPr>
                    </a:p>
                  </a:txBody>
                  <a:tcPr marL="16933" marR="16933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Finance &amp; Insurance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Mangal" panose="02040503050203030202" pitchFamily="18" charset="0"/>
                        <a:ea typeface="Mangal" charset="0"/>
                        <a:cs typeface="Mangal" panose="02040503050203030202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 smtClean="0"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Transportation &amp; Warehousing</a:t>
                      </a:r>
                      <a:endParaRPr lang="mr-IN" sz="1000" dirty="0">
                        <a:latin typeface="Mangal" panose="02040503050203030202" pitchFamily="18" charset="0"/>
                        <a:ea typeface="Mangal" charset="0"/>
                        <a:cs typeface="Mangal" panose="02040503050203030202" pitchFamily="18" charset="0"/>
                      </a:endParaRPr>
                    </a:p>
                  </a:txBody>
                  <a:tcPr marL="16933" marR="16933" marT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Mangal" panose="02040503050203030202" pitchFamily="18" charset="0"/>
                          <a:ea typeface="Mangal" charset="0"/>
                          <a:cs typeface="Mangal" panose="02040503050203030202" pitchFamily="18" charset="0"/>
                        </a:rPr>
                        <a:t>Professional, Scientific, and Technical Services</a:t>
                      </a:r>
                    </a:p>
                  </a:txBody>
                  <a:tcPr marL="16933" marR="16933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mr-IN" sz="900" dirty="0">
                        <a:latin typeface="Arial" panose="020B0604020202020204" pitchFamily="34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" name="Picture 3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941911"/>
            <a:ext cx="3149600" cy="2642257"/>
          </a:xfrm>
          <a:prstGeom prst="rect">
            <a:avLst/>
          </a:prstGeom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8074"/>
              </p:ext>
            </p:extLst>
          </p:nvPr>
        </p:nvGraphicFramePr>
        <p:xfrm>
          <a:off x="5738958" y="3941911"/>
          <a:ext cx="6242590" cy="2636520"/>
        </p:xfrm>
        <a:graphic>
          <a:graphicData uri="http://schemas.openxmlformats.org/drawingml/2006/table">
            <a:tbl>
              <a:tblPr firstRow="1" firstCol="1" bandRow="1"/>
              <a:tblGrid>
                <a:gridCol w="624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07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Health Care and Social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Assistance                                                                                                                                        59,282 (18.9%)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Manufacturing                      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34,455 (11.0%)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Retail Trade   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32,593 (10.4%)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Transportation and Warehousing    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31,795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(10.1%)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Accommodation and Food Services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26,015 (8.3%)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Educational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25,379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Administrative and Waste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21,419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(6.8%)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Wholesale Trade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12,181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(3.9%)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Professional 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Technical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11,901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(3.8%)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Construction                                                                          11,174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(3.6%)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Services, Ex. Public Admin.                                     8,996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(2.9%)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Finance and Insurance                                                     8,851 (2.8%)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 Administration                                                    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7,904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(2.5%)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Management of Co. &amp; enterprises                             7,618 (2.4%)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Arts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Entertainment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Recreation                          5,636 (1.8%)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                                                              3,801 (1.2%)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 Estate and Rental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Leasing                        2,930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(0.9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Utilities                                                              1,351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(0.4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Disclosed                                                   619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(0.2</a:t>
                      </a: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56320" y="657517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20E98-C533-45B8-9A1C-69E14CDC17DB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2" y="65990"/>
            <a:ext cx="1880166" cy="443060"/>
          </a:xfrm>
          <a:prstGeom prst="rect">
            <a:avLst/>
          </a:prstGeom>
        </p:spPr>
      </p:pic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27060"/>
              </p:ext>
            </p:extLst>
          </p:nvPr>
        </p:nvGraphicFramePr>
        <p:xfrm>
          <a:off x="113907" y="4115586"/>
          <a:ext cx="3788789" cy="100584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3788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TOP</a:t>
                      </a:r>
                      <a:r>
                        <a:rPr lang="en-US" altLang="en-US" sz="1100" b="1" kern="1200" cap="all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OCCUPATIONS </a:t>
                      </a:r>
                      <a:r>
                        <a:rPr lang="en-US" altLang="en-US" sz="900" b="0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(DEC 2020)</a:t>
                      </a:r>
                      <a:endParaRPr lang="en-US" altLang="en-US" sz="900" b="0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Laborers/Freight,</a:t>
                      </a:r>
                      <a:r>
                        <a:rPr lang="en-US" alt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Stock, Material Movers, Hand</a:t>
                      </a:r>
                      <a:endParaRPr lang="en-US" alt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Registered</a:t>
                      </a:r>
                      <a:r>
                        <a:rPr lang="en-US" alt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Nurses</a:t>
                      </a:r>
                      <a:endParaRPr lang="en-US" alt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Retail Salesperson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Heavy and Tractor-Trailer Truck Drivers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Customer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Service Representatives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78060"/>
              </p:ext>
            </p:extLst>
          </p:nvPr>
        </p:nvGraphicFramePr>
        <p:xfrm>
          <a:off x="3978111" y="4125015"/>
          <a:ext cx="1314255" cy="972254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622464">
                  <a:extLst>
                    <a:ext uri="{9D8B030D-6E8A-4147-A177-3AD203B41FA5}">
                      <a16:colId xmlns:a16="http://schemas.microsoft.com/office/drawing/2014/main" val="4142326913"/>
                    </a:ext>
                  </a:extLst>
                </a:gridCol>
                <a:gridCol w="691791">
                  <a:extLst>
                    <a:ext uri="{9D8B030D-6E8A-4147-A177-3AD203B41FA5}">
                      <a16:colId xmlns:a16="http://schemas.microsoft.com/office/drawing/2014/main" val="1812249508"/>
                    </a:ext>
                  </a:extLst>
                </a:gridCol>
              </a:tblGrid>
              <a:tr h="390425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1" kern="1200" cap="all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Online job postings </a:t>
                      </a:r>
                      <a:endParaRPr lang="en-US" altLang="en-US" sz="900" b="0" kern="1200" cap="all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956236"/>
                  </a:ext>
                </a:extLst>
              </a:tr>
              <a:tr h="19394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Dec. 2020</a:t>
                      </a:r>
                      <a:endParaRPr lang="en-US" alt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  </a:t>
                      </a:r>
                      <a:r>
                        <a:rPr lang="en-US" alt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5,427</a:t>
                      </a:r>
                      <a:endParaRPr lang="en-US" alt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21661"/>
                  </a:ext>
                </a:extLst>
              </a:tr>
              <a:tr h="19394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aseline="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Dec. 2019</a:t>
                      </a:r>
                      <a:endParaRPr lang="en-US" altLang="en-US" sz="1000" dirty="0" smtClean="0">
                        <a:solidFill>
                          <a:srgbClr val="000000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000000"/>
                          </a:solidFill>
                          <a:latin typeface="Mangal" charset="0"/>
                          <a:ea typeface="Mangal" charset="0"/>
                          <a:cs typeface="Mangal" charset="0"/>
                        </a:rPr>
                        <a:t>    6,530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7779374"/>
                  </a:ext>
                </a:extLst>
              </a:tr>
              <a:tr h="19394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541018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0" y="6673174"/>
            <a:ext cx="12188825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>
                <a:solidFill>
                  <a:prstClr val="black"/>
                </a:solidFill>
                <a:latin typeface="Arial Black" panose="020B0A04020102020204" pitchFamily="34" charset="0"/>
              </a:rPr>
              <a:t>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-40387" y="662736"/>
            <a:ext cx="1218882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11952" y="109224"/>
            <a:ext cx="12186024" cy="9060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Workforce Snapshot</a:t>
            </a:r>
            <a:endParaRPr lang="en-US" sz="3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" y="0"/>
            <a:ext cx="12186024" cy="7850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Job and Labor Market Data</a:t>
            </a:r>
            <a:endParaRPr lang="en-US" sz="3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33" y="178988"/>
            <a:ext cx="2062809" cy="4852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76" y="6673174"/>
            <a:ext cx="12192000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lvl="0" algn="r" defTabSz="914126">
              <a:defRPr/>
            </a:pPr>
            <a:endParaRPr lang="en-US" sz="12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32" y="1026072"/>
            <a:ext cx="11845163" cy="3139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Unemployment Rates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United States 	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6.3%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(published </a:t>
            </a:r>
            <a:r>
              <a:rPr lang="en-US" sz="36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5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Pennsylvania	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6.7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(published January 22)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Lehigh Valley 	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6.5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(published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586" y="905543"/>
            <a:ext cx="1218882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-67276" y="4462978"/>
            <a:ext cx="12181263" cy="2173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dirty="0" smtClean="0">
                <a:latin typeface="Arial Black" panose="020B0A04020102020204" pitchFamily="34" charset="0"/>
              </a:rPr>
              <a:t>Unemployment Compensation Claims</a:t>
            </a:r>
            <a:br>
              <a:rPr lang="en-US" sz="3600" b="1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17,300 Lehigh County and Northampton County Claims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Four-Week Average as of January 16, 2021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587" y="4339102"/>
            <a:ext cx="1218882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03253" y="0"/>
            <a:ext cx="9713343" cy="78501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Unemployment Compensation Claims by County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33" y="178988"/>
            <a:ext cx="2062809" cy="48524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586" y="905543"/>
            <a:ext cx="1218882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76" y="6673174"/>
            <a:ext cx="12192000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lvl="0" algn="r" defTabSz="914126">
              <a:defRPr/>
            </a:pPr>
            <a:endParaRPr lang="en-US" sz="12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2" t="4811" r="6542" b="12044"/>
          <a:stretch/>
        </p:blipFill>
        <p:spPr>
          <a:xfrm>
            <a:off x="552090" y="951062"/>
            <a:ext cx="4606506" cy="5702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3" t="4968" r="6018" b="12265"/>
          <a:stretch/>
        </p:blipFill>
        <p:spPr>
          <a:xfrm>
            <a:off x="6487064" y="976942"/>
            <a:ext cx="4649638" cy="56761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8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33" y="178988"/>
            <a:ext cx="2062809" cy="48524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-1586" y="905543"/>
            <a:ext cx="1218882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76" y="6673174"/>
            <a:ext cx="12192000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lvl="0" algn="r" defTabSz="914126">
              <a:defRPr/>
            </a:pPr>
            <a:endParaRPr lang="en-US" sz="12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03254" y="0"/>
            <a:ext cx="8695426" cy="78501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UC </a:t>
            </a:r>
            <a:r>
              <a:rPr lang="en-US" sz="28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Exhaustees</a:t>
            </a:r>
            <a:r>
              <a:rPr lang="en-US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by County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" t="4905" r="5994" b="11824"/>
          <a:stretch/>
        </p:blipFill>
        <p:spPr>
          <a:xfrm>
            <a:off x="653366" y="1026072"/>
            <a:ext cx="4565615" cy="5586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5" t="4654" r="5995" b="11949"/>
          <a:stretch/>
        </p:blipFill>
        <p:spPr>
          <a:xfrm>
            <a:off x="6650967" y="1026072"/>
            <a:ext cx="4565020" cy="561523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0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2084" y="371864"/>
            <a:ext cx="6446807" cy="64972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Occupational Employment 2018 to 2028 Long Term Projections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0396" y="1276710"/>
          <a:ext cx="10412083" cy="481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4246">
                  <a:extLst>
                    <a:ext uri="{9D8B030D-6E8A-4147-A177-3AD203B41FA5}">
                      <a16:colId xmlns:a16="http://schemas.microsoft.com/office/drawing/2014/main" val="502874776"/>
                    </a:ext>
                  </a:extLst>
                </a:gridCol>
                <a:gridCol w="1846052">
                  <a:extLst>
                    <a:ext uri="{9D8B030D-6E8A-4147-A177-3AD203B41FA5}">
                      <a16:colId xmlns:a16="http://schemas.microsoft.com/office/drawing/2014/main" val="1255592930"/>
                    </a:ext>
                  </a:extLst>
                </a:gridCol>
                <a:gridCol w="1795732">
                  <a:extLst>
                    <a:ext uri="{9D8B030D-6E8A-4147-A177-3AD203B41FA5}">
                      <a16:colId xmlns:a16="http://schemas.microsoft.com/office/drawing/2014/main" val="1434164014"/>
                    </a:ext>
                  </a:extLst>
                </a:gridCol>
                <a:gridCol w="1846053">
                  <a:extLst>
                    <a:ext uri="{9D8B030D-6E8A-4147-A177-3AD203B41FA5}">
                      <a16:colId xmlns:a16="http://schemas.microsoft.com/office/drawing/2014/main" val="1950723660"/>
                    </a:ext>
                  </a:extLst>
                </a:gridCol>
              </a:tblGrid>
              <a:tr h="374514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Employment Outlook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37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Occupational Title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Estimated 2018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Projected 2028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Percent Change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488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Pennsylvania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all Occupations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6,329,070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6,647,750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810409"/>
                  </a:ext>
                </a:extLst>
              </a:tr>
              <a:tr h="186394">
                <a:tc>
                  <a:txBody>
                    <a:bodyPr/>
                    <a:lstStyle/>
                    <a:p>
                      <a:endParaRPr lang="en-US" sz="5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09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Lehigh Valley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Total All Occupations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331,680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356,580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7.5%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05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Healthcare Support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11,330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13,450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18.7%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222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Personal Care and Service Workers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16,430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18,860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14.8%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93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Healthcare Practitioners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24,660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27,980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13.5%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088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Food Preparation and Serving</a:t>
                      </a:r>
                      <a:r>
                        <a:rPr lang="en-US" b="0" baseline="0" dirty="0" smtClean="0">
                          <a:solidFill>
                            <a:srgbClr val="00B050"/>
                          </a:solidFill>
                        </a:rPr>
                        <a:t> Workers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26,290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29,400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11.8%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66956"/>
                  </a:ext>
                </a:extLst>
              </a:tr>
              <a:tr h="19559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Transportation and Material Moving Workers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39,330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43,800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11.4%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515641"/>
                  </a:ext>
                </a:extLst>
              </a:tr>
              <a:tr h="135051">
                <a:tc>
                  <a:txBody>
                    <a:bodyPr/>
                    <a:lstStyle/>
                    <a:p>
                      <a:endParaRPr lang="en-US" sz="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7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Sales and Related Occupations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28,670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29,220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1.9%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31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Production Workers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23,380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23,530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0.6%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56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Office and Administrative Support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51,200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51,010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-0.4%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959076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33" y="178988"/>
            <a:ext cx="2062809" cy="485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957" y="189781"/>
            <a:ext cx="2530416" cy="474453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10994659" y="5167223"/>
            <a:ext cx="557384" cy="8022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10994659" y="3413185"/>
            <a:ext cx="557384" cy="80225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6" y="6687360"/>
            <a:ext cx="12192000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lvl="0" algn="r" defTabSz="914126">
              <a:defRPr/>
            </a:pPr>
            <a:endParaRPr lang="en-US" sz="12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 Black" panose="020B0A04020102020204" pitchFamily="34" charset="0"/>
              </a:rPr>
              <a:t>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0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98408"/>
            <a:ext cx="12192000" cy="11818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PA Center for Workforce </a:t>
            </a:r>
            <a:b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Information and Analysis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83411"/>
            <a:ext cx="121920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2410" y="5275258"/>
            <a:ext cx="11009376" cy="45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328" y="5897880"/>
            <a:ext cx="2521440" cy="5941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673174"/>
            <a:ext cx="12188825" cy="1848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4379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Lehigh Valley Data – Lehigh and Northampton Counties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8" y="189782"/>
            <a:ext cx="2944473" cy="5520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0110" y="1686581"/>
            <a:ext cx="10059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674,232  Total Population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347,500  Labor Force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324,900  Employed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full and/or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part-time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22,600  Unemployed (actively seeking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employment)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17,300  Unemployment Compensation (4-week average)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MS PGothic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162,158  Medical Assistance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 1,554  Cash Assistance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91,991  Supplemental Nutrition Assistance Program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$25,750  Poverty Level Family of Four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MS PGothic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98,317  K-12 students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MS PGothic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7,464  High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school graduates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5,518  College-bound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MS PGothic" charset="-128"/>
                <a:cs typeface="+mn-cs"/>
              </a:rPr>
              <a:t>students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09095" y="6625885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 Black" panose="020B0A04020102020204" pitchFamily="34" charset="0"/>
              </a:rPr>
              <a:t>6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5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727</Words>
  <Application>Microsoft Office PowerPoint</Application>
  <PresentationFormat>Widescreen</PresentationFormat>
  <Paragraphs>196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Arial Black</vt:lpstr>
      <vt:lpstr>Calibri</vt:lpstr>
      <vt:lpstr>Calibri Light</vt:lpstr>
      <vt:lpstr>Mangal</vt:lpstr>
      <vt:lpstr>Times New Roman</vt:lpstr>
      <vt:lpstr>Wingdings</vt:lpstr>
      <vt:lpstr>Office Theme</vt:lpstr>
      <vt:lpstr>PowerPoint Presentation</vt:lpstr>
      <vt:lpstr>Job and Labor Market Data</vt:lpstr>
      <vt:lpstr>Unemployment Compensation Claims by County</vt:lpstr>
      <vt:lpstr>UC Exhaustees by County</vt:lpstr>
      <vt:lpstr>Occupational Employment 2018 to 2028 Long Term Projections</vt:lpstr>
      <vt:lpstr>PA Center for Workforce  Information and Analysis</vt:lpstr>
    </vt:vector>
  </TitlesOfParts>
  <Company>Lehigh Valley Workforce Investment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and Labor Market Data</dc:title>
  <dc:creator>Lillian Rodriguez</dc:creator>
  <cp:lastModifiedBy>Gina Kormanik</cp:lastModifiedBy>
  <cp:revision>112</cp:revision>
  <cp:lastPrinted>2021-02-05T19:43:43Z</cp:lastPrinted>
  <dcterms:created xsi:type="dcterms:W3CDTF">2020-06-22T10:48:17Z</dcterms:created>
  <dcterms:modified xsi:type="dcterms:W3CDTF">2021-02-05T20:19:30Z</dcterms:modified>
</cp:coreProperties>
</file>