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0" r:id="rId4"/>
  </p:sldMasterIdLst>
  <p:notesMasterIdLst>
    <p:notesMasterId r:id="rId25"/>
  </p:notesMasterIdLst>
  <p:handoutMasterIdLst>
    <p:handoutMasterId r:id="rId26"/>
  </p:handoutMasterIdLst>
  <p:sldIdLst>
    <p:sldId id="296" r:id="rId5"/>
    <p:sldId id="298" r:id="rId6"/>
    <p:sldId id="332" r:id="rId7"/>
    <p:sldId id="357" r:id="rId8"/>
    <p:sldId id="354" r:id="rId9"/>
    <p:sldId id="323" r:id="rId10"/>
    <p:sldId id="333" r:id="rId11"/>
    <p:sldId id="324" r:id="rId12"/>
    <p:sldId id="310" r:id="rId13"/>
    <p:sldId id="343" r:id="rId14"/>
    <p:sldId id="346" r:id="rId15"/>
    <p:sldId id="350" r:id="rId16"/>
    <p:sldId id="348" r:id="rId17"/>
    <p:sldId id="349" r:id="rId18"/>
    <p:sldId id="311" r:id="rId19"/>
    <p:sldId id="336" r:id="rId20"/>
    <p:sldId id="327" r:id="rId21"/>
    <p:sldId id="312" r:id="rId22"/>
    <p:sldId id="313" r:id="rId23"/>
    <p:sldId id="30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2B6B"/>
    <a:srgbClr val="FFF7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31C0C6E-200F-4485-96AE-9E5E7C6EE2D2}">
  <a:tblStyle styleId="{F31C0C6E-200F-4485-96AE-9E5E7C6EE2D2}" styleName="WF CB CIB Table 01">
    <a:wholeTbl>
      <a:tcTxStyle>
        <a:fontRef idx="minor"/>
        <a:schemeClr val="tx1"/>
      </a:tcTxStyle>
      <a:tcStyle>
        <a:tcBdr>
          <a:left>
            <a:ln>
              <a:noFill/>
            </a:ln>
          </a:left>
          <a:right>
            <a:ln>
              <a:noFill/>
            </a:ln>
          </a:right>
          <a:top>
            <a:ln w="6350">
              <a:solidFill>
                <a:schemeClr val="tx1"/>
              </a:solidFill>
            </a:ln>
          </a:top>
          <a:bottom>
            <a:ln w="6350">
              <a:solidFill>
                <a:schemeClr val="tx1"/>
              </a:solidFill>
            </a:ln>
          </a:bottom>
          <a:insideH>
            <a:ln w="6350">
              <a:solidFill>
                <a:schemeClr val="tx1"/>
              </a:solidFill>
            </a:ln>
          </a:insideH>
          <a:insideV>
            <a:ln>
              <a:noFill/>
            </a:ln>
          </a:insideV>
        </a:tcBdr>
        <a:fill>
          <a:noFill/>
        </a:fill>
      </a:tcStyle>
    </a:wholeTbl>
    <a:band1H>
      <a:tcStyle>
        <a:tcBdr/>
        <a:fill>
          <a:noFill/>
        </a:fill>
      </a:tcStyle>
    </a:band1H>
    <a:band2H>
      <a:tcStyle>
        <a:tcBdr/>
        <a:fill>
          <a:solidFill>
            <a:schemeClr val="bg2"/>
          </a:solidFill>
        </a:fill>
      </a:tcStyle>
    </a:band2H>
    <a:lastRow>
      <a:tcTxStyle b="on">
        <a:fontRef idx="minor"/>
        <a:schemeClr val="tx1"/>
      </a:tcTxStyle>
      <a:tcStyle>
        <a:tcBdr>
          <a:top>
            <a:ln w="19050">
              <a:solidFill>
                <a:schemeClr val="tx1"/>
              </a:solidFill>
            </a:ln>
          </a:top>
          <a:bottom>
            <a:ln>
              <a:noFill/>
            </a:ln>
          </a:bottom>
        </a:tcBdr>
        <a:fill>
          <a:noFill/>
        </a:fill>
      </a:tcStyle>
    </a:lastRow>
    <a:firstRow>
      <a:tcTxStyle>
        <a:fontRef idx="minor"/>
        <a:schemeClr val="bg1"/>
      </a:tcTxStyle>
      <a:tcStyle>
        <a:tcBdr>
          <a:top>
            <a:ln>
              <a:noFill/>
            </a:ln>
          </a:top>
          <a:bottom>
            <a:ln>
              <a:no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60" autoAdjust="0"/>
    <p:restoredTop sz="96395" autoAdjust="0"/>
  </p:normalViewPr>
  <p:slideViewPr>
    <p:cSldViewPr snapToGrid="0" showGuides="1">
      <p:cViewPr varScale="1">
        <p:scale>
          <a:sx n="115" d="100"/>
          <a:sy n="115" d="100"/>
        </p:scale>
        <p:origin x="1686"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125" d="100"/>
          <a:sy n="125" d="100"/>
        </p:scale>
        <p:origin x="4929"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0E776E-58AC-EA47-948C-28ACB05C000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CE183DC-5BD7-FB40-BCC8-4D283B2BA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BB04F4-C842-4944-BB52-25F717F249E0}" type="datetimeFigureOut">
              <a:rPr lang="en-US" smtClean="0"/>
              <a:t>2/22/2021</a:t>
            </a:fld>
            <a:endParaRPr lang="en-US"/>
          </a:p>
        </p:txBody>
      </p:sp>
      <p:sp>
        <p:nvSpPr>
          <p:cNvPr id="4" name="Footer Placeholder 3">
            <a:extLst>
              <a:ext uri="{FF2B5EF4-FFF2-40B4-BE49-F238E27FC236}">
                <a16:creationId xmlns:a16="http://schemas.microsoft.com/office/drawing/2014/main" id="{9B6CC68A-51A6-A942-94B5-D9C64A8DAA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E6CB8E-A16E-3C45-8DCF-0C93D263409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44EF68-7CC1-1340-B300-DF14A44D033B}" type="slidenum">
              <a:rPr lang="en-US" smtClean="0"/>
              <a:t>‹#›</a:t>
            </a:fld>
            <a:endParaRPr lang="en-US"/>
          </a:p>
        </p:txBody>
      </p:sp>
    </p:spTree>
    <p:extLst>
      <p:ext uri="{BB962C8B-B14F-4D97-AF65-F5344CB8AC3E}">
        <p14:creationId xmlns:p14="http://schemas.microsoft.com/office/powerpoint/2010/main" val="3692813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CC35CE-8C34-6944-B9CA-59AB7C150D91}" type="datetimeFigureOut">
              <a:rPr lang="en-US" smtClean="0"/>
              <a:t>2/22/2021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FE8C6-40C5-3A47-B40B-BF6D66835AAD}" type="slidenum">
              <a:rPr lang="en-US" smtClean="0"/>
              <a:t>‹#›</a:t>
            </a:fld>
            <a:endParaRPr lang="en-US"/>
          </a:p>
        </p:txBody>
      </p:sp>
    </p:spTree>
    <p:extLst>
      <p:ext uri="{BB962C8B-B14F-4D97-AF65-F5344CB8AC3E}">
        <p14:creationId xmlns:p14="http://schemas.microsoft.com/office/powerpoint/2010/main" val="3634172678"/>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5pPr>
    <a:lvl6pPr marL="24574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6pPr>
    <a:lvl7pPr marL="29146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7pPr>
    <a:lvl8pPr marL="33718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8pPr>
    <a:lvl9pPr marL="38290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Wells Fargo" descr="Wells Fargo">
            <a:extLst>
              <a:ext uri="{FF2B5EF4-FFF2-40B4-BE49-F238E27FC236}">
                <a16:creationId xmlns:a16="http://schemas.microsoft.com/office/drawing/2014/main" id="{967B39BB-CE83-594E-A5D5-2233EAE08016}"/>
              </a:ext>
            </a:extLst>
          </p:cNvPr>
          <p:cNvPicPr>
            <a:picLocks noChangeAspect="1"/>
          </p:cNvPicPr>
          <p:nvPr/>
        </p:nvPicPr>
        <p:blipFill>
          <a:blip r:embed="rId2"/>
          <a:stretch>
            <a:fillRect/>
          </a:stretch>
        </p:blipFill>
        <p:spPr>
          <a:xfrm>
            <a:off x="365125" y="457200"/>
            <a:ext cx="1033271" cy="1033271"/>
          </a:xfrm>
          <a:prstGeom prst="rect">
            <a:avLst/>
          </a:prstGeom>
        </p:spPr>
      </p:pic>
      <p:sp>
        <p:nvSpPr>
          <p:cNvPr id="2" name="Title">
            <a:extLst>
              <a:ext uri="{FF2B5EF4-FFF2-40B4-BE49-F238E27FC236}">
                <a16:creationId xmlns:a16="http://schemas.microsoft.com/office/drawing/2014/main" id="{5BF1F789-5F18-4A39-AD7A-F27D50655E13}"/>
              </a:ext>
            </a:extLst>
          </p:cNvPr>
          <p:cNvSpPr>
            <a:spLocks noGrp="1"/>
          </p:cNvSpPr>
          <p:nvPr>
            <p:ph type="ctrTitle" hasCustomPrompt="1"/>
          </p:nvPr>
        </p:nvSpPr>
        <p:spPr>
          <a:xfrm>
            <a:off x="365125" y="2834640"/>
            <a:ext cx="5852796" cy="1779684"/>
          </a:xfrm>
          <a:prstGeom prst="rect">
            <a:avLst/>
          </a:prstGeom>
        </p:spPr>
        <p:txBody>
          <a:bodyPr anchor="b" anchorCtr="0"/>
          <a:lstStyle>
            <a:lvl1pPr algn="l">
              <a:defRPr sz="3200">
                <a:solidFill>
                  <a:schemeClr val="tx1"/>
                </a:solidFill>
              </a:defRPr>
            </a:lvl1pPr>
          </a:lstStyle>
          <a:p>
            <a:r>
              <a:rPr lang="en-US" dirty="0"/>
              <a:t>[Presentation title, </a:t>
            </a:r>
            <a:br>
              <a:rPr lang="en-US" dirty="0"/>
            </a:br>
            <a:r>
              <a:rPr lang="en-US" dirty="0"/>
              <a:t>four lines max]</a:t>
            </a:r>
          </a:p>
        </p:txBody>
      </p:sp>
      <p:cxnSp>
        <p:nvCxnSpPr>
          <p:cNvPr id="10" name="Line">
            <a:extLst>
              <a:ext uri="{FF2B5EF4-FFF2-40B4-BE49-F238E27FC236}">
                <a16:creationId xmlns:a16="http://schemas.microsoft.com/office/drawing/2014/main" id="{26A76A1E-D9BB-3D47-BDB3-0A2EB2F6A22E}"/>
              </a:ext>
            </a:extLst>
          </p:cNvPr>
          <p:cNvCxnSpPr>
            <a:cxnSpLocks/>
          </p:cNvCxnSpPr>
          <p:nvPr/>
        </p:nvCxnSpPr>
        <p:spPr bwMode="hidden">
          <a:xfrm>
            <a:off x="365124" y="4846320"/>
            <a:ext cx="1280160" cy="0"/>
          </a:xfrm>
          <a:prstGeom prst="line">
            <a:avLst/>
          </a:prstGeom>
          <a:ln w="25400" cap="flat">
            <a:solidFill>
              <a:srgbClr val="969493"/>
            </a:solidFill>
          </a:ln>
        </p:spPr>
        <p:style>
          <a:lnRef idx="1">
            <a:schemeClr val="accent1"/>
          </a:lnRef>
          <a:fillRef idx="0">
            <a:schemeClr val="accent1"/>
          </a:fillRef>
          <a:effectRef idx="0">
            <a:schemeClr val="dk1"/>
          </a:effectRef>
          <a:fontRef idx="minor">
            <a:schemeClr val="lt1"/>
          </a:fontRef>
        </p:style>
      </p:cxnSp>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65125" y="5074920"/>
            <a:ext cx="5852796" cy="1069402"/>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200"/>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[Month XX, 20XX</a:t>
            </a:r>
            <a:r>
              <a:rPr lang="en-US" dirty="0" smtClean="0"/>
              <a:t>]</a:t>
            </a:r>
          </a:p>
          <a:p>
            <a:r>
              <a:rPr lang="en-US" dirty="0"/>
              <a:t/>
            </a:r>
            <a:br>
              <a:rPr lang="en-US" dirty="0"/>
            </a:br>
            <a:r>
              <a:rPr lang="en-US" dirty="0"/>
              <a:t>[Presenter information]</a:t>
            </a:r>
            <a:br>
              <a:rPr lang="en-US" dirty="0"/>
            </a:br>
            <a:r>
              <a:rPr lang="en-US" dirty="0"/>
              <a:t>[Presenter or Group information optional line 2]</a:t>
            </a:r>
            <a:br>
              <a:rPr lang="en-US" dirty="0"/>
            </a:br>
            <a:r>
              <a:rPr lang="en-US" dirty="0"/>
              <a:t>[Presenter or Group information optional line 3]</a:t>
            </a:r>
          </a:p>
        </p:txBody>
      </p:sp>
      <p:cxnSp>
        <p:nvCxnSpPr>
          <p:cNvPr id="12" name="Line">
            <a:extLst>
              <a:ext uri="{FF2B5EF4-FFF2-40B4-BE49-F238E27FC236}">
                <a16:creationId xmlns:a16="http://schemas.microsoft.com/office/drawing/2014/main" id="{26A76A1E-D9BB-3D47-BDB3-0A2EB2F6A22E}"/>
              </a:ext>
            </a:extLst>
          </p:cNvPr>
          <p:cNvCxnSpPr>
            <a:cxnSpLocks/>
          </p:cNvCxnSpPr>
          <p:nvPr/>
        </p:nvCxnSpPr>
        <p:spPr bwMode="hidden">
          <a:xfrm>
            <a:off x="365124" y="4846320"/>
            <a:ext cx="1280160" cy="0"/>
          </a:xfrm>
          <a:prstGeom prst="line">
            <a:avLst/>
          </a:prstGeom>
          <a:ln w="25400" cap="flat">
            <a:solidFill>
              <a:srgbClr val="969493"/>
            </a:solidFill>
          </a:ln>
        </p:spPr>
        <p:style>
          <a:lnRef idx="1">
            <a:schemeClr val="accent1"/>
          </a:lnRef>
          <a:fillRef idx="0">
            <a:schemeClr val="accent1"/>
          </a:fillRef>
          <a:effectRef idx="0">
            <a:schemeClr val="dk1"/>
          </a:effectRef>
          <a:fontRef idx="minor">
            <a:schemeClr val="lt1"/>
          </a:fontRef>
        </p:style>
      </p:cxnSp>
      <p:cxnSp>
        <p:nvCxnSpPr>
          <p:cNvPr id="14" name="Line">
            <a:extLst>
              <a:ext uri="{FF2B5EF4-FFF2-40B4-BE49-F238E27FC236}">
                <a16:creationId xmlns:a16="http://schemas.microsoft.com/office/drawing/2014/main" id="{26A76A1E-D9BB-3D47-BDB3-0A2EB2F6A22E}"/>
              </a:ext>
            </a:extLst>
          </p:cNvPr>
          <p:cNvCxnSpPr>
            <a:cxnSpLocks/>
          </p:cNvCxnSpPr>
          <p:nvPr/>
        </p:nvCxnSpPr>
        <p:spPr bwMode="hidden">
          <a:xfrm>
            <a:off x="365124" y="4846320"/>
            <a:ext cx="1280160" cy="0"/>
          </a:xfrm>
          <a:prstGeom prst="line">
            <a:avLst/>
          </a:prstGeom>
          <a:ln w="25400" cap="flat">
            <a:solidFill>
              <a:srgbClr val="969493"/>
            </a:solidFill>
          </a:ln>
        </p:spPr>
        <p:style>
          <a:lnRef idx="1">
            <a:schemeClr val="accent1"/>
          </a:lnRef>
          <a:fillRef idx="0">
            <a:schemeClr val="accent1"/>
          </a:fillRef>
          <a:effectRef idx="0">
            <a:schemeClr val="dk1"/>
          </a:effectRef>
          <a:fontRef idx="minor">
            <a:schemeClr val="lt1"/>
          </a:fontRef>
        </p:style>
      </p:cxnSp>
      <p:cxnSp>
        <p:nvCxnSpPr>
          <p:cNvPr id="19" name="Line">
            <a:extLst>
              <a:ext uri="{FF2B5EF4-FFF2-40B4-BE49-F238E27FC236}">
                <a16:creationId xmlns:a16="http://schemas.microsoft.com/office/drawing/2014/main" id="{26A76A1E-D9BB-3D47-BDB3-0A2EB2F6A22E}"/>
              </a:ext>
            </a:extLst>
          </p:cNvPr>
          <p:cNvCxnSpPr>
            <a:cxnSpLocks/>
          </p:cNvCxnSpPr>
          <p:nvPr/>
        </p:nvCxnSpPr>
        <p:spPr bwMode="hidden">
          <a:xfrm>
            <a:off x="365124" y="4846320"/>
            <a:ext cx="1280160" cy="0"/>
          </a:xfrm>
          <a:prstGeom prst="line">
            <a:avLst/>
          </a:prstGeom>
          <a:ln w="25400" cap="flat">
            <a:solidFill>
              <a:srgbClr val="969493"/>
            </a:solidFill>
          </a:ln>
        </p:spPr>
        <p:style>
          <a:lnRef idx="1">
            <a:schemeClr val="accent1"/>
          </a:lnRef>
          <a:fillRef idx="0">
            <a:schemeClr val="accent1"/>
          </a:fillRef>
          <a:effectRef idx="0">
            <a:schemeClr val="dk1"/>
          </a:effectRef>
          <a:fontRef idx="minor">
            <a:schemeClr val="lt1"/>
          </a:fontRef>
        </p:style>
      </p:cxnSp>
      <p:cxnSp>
        <p:nvCxnSpPr>
          <p:cNvPr id="22" name="Line">
            <a:extLst>
              <a:ext uri="{FF2B5EF4-FFF2-40B4-BE49-F238E27FC236}">
                <a16:creationId xmlns:a16="http://schemas.microsoft.com/office/drawing/2014/main" id="{26A76A1E-D9BB-3D47-BDB3-0A2EB2F6A22E}"/>
              </a:ext>
            </a:extLst>
          </p:cNvPr>
          <p:cNvCxnSpPr>
            <a:cxnSpLocks/>
          </p:cNvCxnSpPr>
          <p:nvPr userDrawn="1"/>
        </p:nvCxnSpPr>
        <p:spPr bwMode="hidden">
          <a:xfrm>
            <a:off x="365124" y="4846320"/>
            <a:ext cx="1280160" cy="0"/>
          </a:xfrm>
          <a:prstGeom prst="line">
            <a:avLst/>
          </a:prstGeom>
          <a:ln w="28575" cap="flat">
            <a:solidFill>
              <a:schemeClr val="accent1"/>
            </a:solidFill>
          </a:ln>
        </p:spPr>
        <p:style>
          <a:lnRef idx="1">
            <a:schemeClr val="accent1"/>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13286301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mmary Option 2">
    <p:spTree>
      <p:nvGrpSpPr>
        <p:cNvPr id="1" name=""/>
        <p:cNvGrpSpPr/>
        <p:nvPr/>
      </p:nvGrpSpPr>
      <p:grpSpPr>
        <a:xfrm>
          <a:off x="0" y="0"/>
          <a:ext cx="0" cy="0"/>
          <a:chOff x="0" y="0"/>
          <a:chExt cx="0" cy="0"/>
        </a:xfrm>
      </p:grpSpPr>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236937" y="647700"/>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2974340" y="647699"/>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1" name="Content Placeholder 1">
            <a:extLst>
              <a:ext uri="{FF2B5EF4-FFF2-40B4-BE49-F238E27FC236}">
                <a16:creationId xmlns:a16="http://schemas.microsoft.com/office/drawing/2014/main" id="{18C91035-5E9C-427C-BB14-3C95EF5EA9C7}"/>
              </a:ext>
            </a:extLst>
          </p:cNvPr>
          <p:cNvSpPr>
            <a:spLocks noGrp="1"/>
          </p:cNvSpPr>
          <p:nvPr>
            <p:ph sz="half" idx="11"/>
          </p:nvPr>
        </p:nvSpPr>
        <p:spPr>
          <a:xfrm>
            <a:off x="237572" y="2095495"/>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2" name="Content Placeholder 2">
            <a:extLst>
              <a:ext uri="{FF2B5EF4-FFF2-40B4-BE49-F238E27FC236}">
                <a16:creationId xmlns:a16="http://schemas.microsoft.com/office/drawing/2014/main" id="{086D2EDA-1064-496E-9F5C-3A8317F76DD7}"/>
              </a:ext>
            </a:extLst>
          </p:cNvPr>
          <p:cNvSpPr>
            <a:spLocks noGrp="1"/>
          </p:cNvSpPr>
          <p:nvPr>
            <p:ph sz="half" idx="12"/>
          </p:nvPr>
        </p:nvSpPr>
        <p:spPr>
          <a:xfrm>
            <a:off x="2974975" y="2095495"/>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3" name="Content Placeholder 1">
            <a:extLst>
              <a:ext uri="{FF2B5EF4-FFF2-40B4-BE49-F238E27FC236}">
                <a16:creationId xmlns:a16="http://schemas.microsoft.com/office/drawing/2014/main" id="{18C91035-5E9C-427C-BB14-3C95EF5EA9C7}"/>
              </a:ext>
            </a:extLst>
          </p:cNvPr>
          <p:cNvSpPr>
            <a:spLocks noGrp="1"/>
          </p:cNvSpPr>
          <p:nvPr>
            <p:ph sz="half" idx="13"/>
          </p:nvPr>
        </p:nvSpPr>
        <p:spPr>
          <a:xfrm>
            <a:off x="237572" y="3543290"/>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4" name="Content Placeholder 2">
            <a:extLst>
              <a:ext uri="{FF2B5EF4-FFF2-40B4-BE49-F238E27FC236}">
                <a16:creationId xmlns:a16="http://schemas.microsoft.com/office/drawing/2014/main" id="{086D2EDA-1064-496E-9F5C-3A8317F76DD7}"/>
              </a:ext>
            </a:extLst>
          </p:cNvPr>
          <p:cNvSpPr>
            <a:spLocks noGrp="1"/>
          </p:cNvSpPr>
          <p:nvPr>
            <p:ph sz="half" idx="14"/>
          </p:nvPr>
        </p:nvSpPr>
        <p:spPr>
          <a:xfrm>
            <a:off x="2974975" y="3543290"/>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5" name="Content Placeholder 1">
            <a:extLst>
              <a:ext uri="{FF2B5EF4-FFF2-40B4-BE49-F238E27FC236}">
                <a16:creationId xmlns:a16="http://schemas.microsoft.com/office/drawing/2014/main" id="{18C91035-5E9C-427C-BB14-3C95EF5EA9C7}"/>
              </a:ext>
            </a:extLst>
          </p:cNvPr>
          <p:cNvSpPr>
            <a:spLocks noGrp="1"/>
          </p:cNvSpPr>
          <p:nvPr>
            <p:ph sz="half" idx="15"/>
          </p:nvPr>
        </p:nvSpPr>
        <p:spPr>
          <a:xfrm>
            <a:off x="237572" y="4991085"/>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7" name="Content Placeholder 2">
            <a:extLst>
              <a:ext uri="{FF2B5EF4-FFF2-40B4-BE49-F238E27FC236}">
                <a16:creationId xmlns:a16="http://schemas.microsoft.com/office/drawing/2014/main" id="{086D2EDA-1064-496E-9F5C-3A8317F76DD7}"/>
              </a:ext>
            </a:extLst>
          </p:cNvPr>
          <p:cNvSpPr>
            <a:spLocks noGrp="1"/>
          </p:cNvSpPr>
          <p:nvPr>
            <p:ph sz="half" idx="16"/>
          </p:nvPr>
        </p:nvSpPr>
        <p:spPr>
          <a:xfrm>
            <a:off x="2974975" y="4991085"/>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cxnSp>
        <p:nvCxnSpPr>
          <p:cNvPr id="7" name="Straight Connector 6"/>
          <p:cNvCxnSpPr/>
          <p:nvPr userDrawn="1"/>
        </p:nvCxnSpPr>
        <p:spPr>
          <a:xfrm>
            <a:off x="2974340" y="1943102"/>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8" name="Straight Connector 17"/>
          <p:cNvCxnSpPr/>
          <p:nvPr userDrawn="1"/>
        </p:nvCxnSpPr>
        <p:spPr>
          <a:xfrm>
            <a:off x="2974340" y="3390898"/>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9" name="Straight Connector 18"/>
          <p:cNvCxnSpPr/>
          <p:nvPr userDrawn="1"/>
        </p:nvCxnSpPr>
        <p:spPr>
          <a:xfrm>
            <a:off x="2974340" y="4838693"/>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20" name="Straight Connector 19"/>
          <p:cNvCxnSpPr/>
          <p:nvPr userDrawn="1"/>
        </p:nvCxnSpPr>
        <p:spPr>
          <a:xfrm>
            <a:off x="2974340" y="6286488"/>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sp>
        <p:nvSpPr>
          <p:cNvPr id="21"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22" name="Subtitle">
            <a:extLst>
              <a:ext uri="{FF2B5EF4-FFF2-40B4-BE49-F238E27FC236}">
                <a16:creationId xmlns:a16="http://schemas.microsoft.com/office/drawing/2014/main" id="{DCD36CB7-C5B7-427E-B007-04E7C37DC940}"/>
              </a:ext>
            </a:extLst>
          </p:cNvPr>
          <p:cNvSpPr>
            <a:spLocks noGrp="1"/>
          </p:cNvSpPr>
          <p:nvPr>
            <p:ph type="subTitle" idx="17"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
        <p:nvSpPr>
          <p:cNvPr id="24" name="Title Placeholder 12"/>
          <p:cNvSpPr>
            <a:spLocks noGrp="1"/>
          </p:cNvSpPr>
          <p:nvPr>
            <p:ph type="title"/>
          </p:nvPr>
        </p:nvSpPr>
        <p:spPr>
          <a:xfrm>
            <a:off x="91439" y="86307"/>
            <a:ext cx="8952807" cy="347230"/>
          </a:xfrm>
          <a:prstGeom prst="rect">
            <a:avLst/>
          </a:prstGeom>
        </p:spPr>
        <p:txBody>
          <a:bodyPr vert="horz" lIns="0" tIns="45720" rIns="91440" bIns="45720" rtlCol="0" anchor="ctr">
            <a:noAutofit/>
          </a:bodyPr>
          <a:lstStyle>
            <a:lvl1pPr>
              <a:defRPr sz="2400">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4072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tra One Chart, One Call Out">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9D9BA87F-F94E-2547-8D0D-4850B271767F}"/>
              </a:ext>
            </a:extLst>
          </p:cNvPr>
          <p:cNvSpPr txBox="1">
            <a:spLocks/>
          </p:cNvSpPr>
          <p:nvPr userDrawn="1"/>
        </p:nvSpPr>
        <p:spPr>
          <a:xfrm>
            <a:off x="0" y="1"/>
            <a:ext cx="9144000" cy="444500"/>
          </a:xfrm>
          <a:prstGeom prst="rect">
            <a:avLst/>
          </a:prstGeom>
          <a:noFill/>
        </p:spPr>
        <p:txBody>
          <a:bodyPr vert="horz" lIns="0" tIns="0" rIns="0" bIns="0" rtlCol="0" anchor="ctr" anchorCtr="0">
            <a:noAutofit/>
          </a:bodyPr>
          <a:lstStyle>
            <a:lvl1pPr algn="l" defTabSz="685800" rtl="0" eaLnBrk="1" latinLnBrk="0" hangingPunct="1">
              <a:lnSpc>
                <a:spcPct val="90000"/>
              </a:lnSpc>
              <a:spcBef>
                <a:spcPct val="0"/>
              </a:spcBef>
              <a:buNone/>
              <a:defRPr sz="2400" kern="1200">
                <a:solidFill>
                  <a:schemeClr val="bg1"/>
                </a:solidFill>
                <a:latin typeface="+mj-lt"/>
                <a:ea typeface="+mj-ea"/>
                <a:cs typeface="+mj-cs"/>
              </a:defRPr>
            </a:lvl1pPr>
          </a:lstStyle>
          <a:p>
            <a:r>
              <a:rPr lang="en-US" dirty="0" smtClean="0">
                <a:solidFill>
                  <a:schemeClr val="tx1"/>
                </a:solidFill>
              </a:rPr>
              <a:t> [Slide title]</a:t>
            </a:r>
            <a:endParaRPr lang="en-US" dirty="0">
              <a:solidFill>
                <a:schemeClr val="tx1"/>
              </a:solidFill>
            </a:endParaRPr>
          </a:p>
        </p:txBody>
      </p:sp>
      <p:sp>
        <p:nvSpPr>
          <p:cNvPr id="5" name="Content Placeholder 1">
            <a:extLst>
              <a:ext uri="{FF2B5EF4-FFF2-40B4-BE49-F238E27FC236}">
                <a16:creationId xmlns:a16="http://schemas.microsoft.com/office/drawing/2014/main" id="{5ACDF6B2-62B8-404E-8D30-594804419392}"/>
              </a:ext>
            </a:extLst>
          </p:cNvPr>
          <p:cNvSpPr>
            <a:spLocks noGrp="1"/>
          </p:cNvSpPr>
          <p:nvPr>
            <p:ph idx="1"/>
          </p:nvPr>
        </p:nvSpPr>
        <p:spPr>
          <a:xfrm>
            <a:off x="2290273" y="819150"/>
            <a:ext cx="6631536" cy="5207000"/>
          </a:xfrm>
          <a:prstGeom prst="rect">
            <a:avLst/>
          </a:prstGeom>
        </p:spPr>
        <p:txBody>
          <a:bodyPr numCol="1"/>
          <a:lstStyle>
            <a:lvl1pPr marL="0" indent="0">
              <a:buFont typeface="Wells Fargo Sans" panose="020B0503020203020204" pitchFamily="34" charset="0"/>
              <a:buNone/>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0" name="Content Placeholder 1">
            <a:extLst>
              <a:ext uri="{FF2B5EF4-FFF2-40B4-BE49-F238E27FC236}">
                <a16:creationId xmlns:a16="http://schemas.microsoft.com/office/drawing/2014/main" id="{5ACDF6B2-62B8-404E-8D30-594804419392}"/>
              </a:ext>
            </a:extLst>
          </p:cNvPr>
          <p:cNvSpPr>
            <a:spLocks noGrp="1"/>
          </p:cNvSpPr>
          <p:nvPr>
            <p:ph idx="13"/>
          </p:nvPr>
        </p:nvSpPr>
        <p:spPr>
          <a:xfrm>
            <a:off x="236938" y="819150"/>
            <a:ext cx="1933694" cy="5207000"/>
          </a:xfrm>
          <a:prstGeom prst="rect">
            <a:avLst/>
          </a:prstGeom>
        </p:spPr>
        <p:txBody>
          <a:bodyPr numCol="1"/>
          <a:lstStyle>
            <a:lvl1pPr marL="0" indent="0">
              <a:buFont typeface="Wells Fargo Sans" panose="020B0503020203020204" pitchFamily="34" charset="0"/>
              <a:buNone/>
              <a:tabLst>
                <a:tab pos="4024313" algn="r"/>
              </a:tabLst>
              <a:defRPr>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7"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1"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Tree>
    <p:extLst>
      <p:ext uri="{BB962C8B-B14F-4D97-AF65-F5344CB8AC3E}">
        <p14:creationId xmlns:p14="http://schemas.microsoft.com/office/powerpoint/2010/main" val="4067070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
    <p:spTree>
      <p:nvGrpSpPr>
        <p:cNvPr id="1" name=""/>
        <p:cNvGrpSpPr/>
        <p:nvPr/>
      </p:nvGrpSpPr>
      <p:grpSpPr>
        <a:xfrm>
          <a:off x="0" y="0"/>
          <a:ext cx="0" cy="0"/>
          <a:chOff x="0" y="0"/>
          <a:chExt cx="0" cy="0"/>
        </a:xfrm>
      </p:grpSpPr>
      <p:pic>
        <p:nvPicPr>
          <p:cNvPr id="3" name="Wells Fargo" descr="Wells Fargo">
            <a:extLst>
              <a:ext uri="{FF2B5EF4-FFF2-40B4-BE49-F238E27FC236}">
                <a16:creationId xmlns:a16="http://schemas.microsoft.com/office/drawing/2014/main" id="{0DE7FB8E-1AD3-5B42-BE1D-61941DA7FC33}"/>
              </a:ext>
            </a:extLst>
          </p:cNvPr>
          <p:cNvPicPr>
            <a:picLocks noChangeAspect="1"/>
          </p:cNvPicPr>
          <p:nvPr/>
        </p:nvPicPr>
        <p:blipFill>
          <a:blip r:embed="rId2"/>
          <a:stretch>
            <a:fillRect/>
          </a:stretch>
        </p:blipFill>
        <p:spPr>
          <a:xfrm>
            <a:off x="365759" y="457200"/>
            <a:ext cx="1033271" cy="1033271"/>
          </a:xfrm>
          <a:prstGeom prst="rect">
            <a:avLst/>
          </a:prstGeom>
        </p:spPr>
      </p:pic>
      <p:sp>
        <p:nvSpPr>
          <p:cNvPr id="6" name="Thank You">
            <a:extLst>
              <a:ext uri="{FF2B5EF4-FFF2-40B4-BE49-F238E27FC236}">
                <a16:creationId xmlns:a16="http://schemas.microsoft.com/office/drawing/2014/main" id="{D5C8B33B-B32E-0C4D-947A-87A5447D23F3}"/>
              </a:ext>
            </a:extLst>
          </p:cNvPr>
          <p:cNvSpPr txBox="1">
            <a:spLocks/>
          </p:cNvSpPr>
          <p:nvPr/>
        </p:nvSpPr>
        <p:spPr>
          <a:xfrm>
            <a:off x="365759" y="1600201"/>
            <a:ext cx="8413115" cy="1600199"/>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700" kern="1200">
                <a:solidFill>
                  <a:schemeClr val="tx1"/>
                </a:solidFill>
                <a:latin typeface="+mj-lt"/>
                <a:ea typeface="+mj-ea"/>
                <a:cs typeface="+mj-cs"/>
              </a:defRPr>
            </a:lvl1pPr>
          </a:lstStyle>
          <a:p>
            <a:r>
              <a:rPr lang="en-US" sz="3200" dirty="0"/>
              <a:t>Thank </a:t>
            </a:r>
            <a:r>
              <a:rPr lang="en-US" sz="3200" dirty="0" smtClean="0"/>
              <a:t>You</a:t>
            </a:r>
            <a:endParaRPr lang="en-US" sz="3200" dirty="0"/>
          </a:p>
        </p:txBody>
      </p:sp>
      <p:sp>
        <p:nvSpPr>
          <p:cNvPr id="8" name="Text Placeholder 1">
            <a:extLst>
              <a:ext uri="{FF2B5EF4-FFF2-40B4-BE49-F238E27FC236}">
                <a16:creationId xmlns:a16="http://schemas.microsoft.com/office/drawing/2014/main" id="{D580231D-7943-F647-B67D-262940DDDB85}"/>
              </a:ext>
            </a:extLst>
          </p:cNvPr>
          <p:cNvSpPr>
            <a:spLocks noGrp="1"/>
          </p:cNvSpPr>
          <p:nvPr>
            <p:ph type="body" sz="quarter" idx="10" hasCustomPrompt="1"/>
          </p:nvPr>
        </p:nvSpPr>
        <p:spPr>
          <a:xfrm>
            <a:off x="365760" y="4341846"/>
            <a:ext cx="2560320" cy="1830355"/>
          </a:xfrm>
          <a:prstGeom prst="rect">
            <a:avLst/>
          </a:prstGeom>
        </p:spPr>
        <p:txBody>
          <a:bodyPr anchor="b" anchorCtr="0">
            <a:noAutofit/>
          </a:bodyPr>
          <a:lstStyle>
            <a:lvl1pPr marL="0" indent="0">
              <a:spcBef>
                <a:spcPts val="0"/>
              </a:spcBef>
              <a:buFontTx/>
              <a:buNone/>
              <a:defRPr sz="1000"/>
            </a:lvl1pPr>
            <a:lvl2pPr marL="0" indent="0">
              <a:spcBef>
                <a:spcPts val="0"/>
              </a:spcBef>
              <a:buFontTx/>
              <a:buNone/>
              <a:defRPr sz="1000"/>
            </a:lvl2pPr>
            <a:lvl3pPr marL="0" indent="0">
              <a:spcBef>
                <a:spcPts val="0"/>
              </a:spcBef>
              <a:buFontTx/>
              <a:buNone/>
              <a:defRPr sz="1000"/>
            </a:lvl3pPr>
            <a:lvl4pPr marL="0" indent="0">
              <a:spcBef>
                <a:spcPts val="0"/>
              </a:spcBef>
              <a:buFontTx/>
              <a:buNone/>
              <a:defRPr sz="1000"/>
            </a:lvl4pPr>
            <a:lvl5pPr marL="0" indent="0">
              <a:spcBef>
                <a:spcPts val="0"/>
              </a:spcBef>
              <a:buFontTx/>
              <a:buNone/>
              <a:defRPr sz="1000"/>
            </a:lvl5pPr>
            <a:lvl6pPr marL="0" indent="0">
              <a:spcBef>
                <a:spcPts val="0"/>
              </a:spcBef>
              <a:buFontTx/>
              <a:buNone/>
              <a:defRPr sz="1000"/>
            </a:lvl6pPr>
            <a:lvl7pPr marL="0" indent="0">
              <a:spcBef>
                <a:spcPts val="0"/>
              </a:spcBef>
              <a:buFontTx/>
              <a:buNone/>
              <a:defRPr sz="1000"/>
            </a:lvl7pPr>
            <a:lvl8pPr marL="0" indent="0">
              <a:spcBef>
                <a:spcPts val="0"/>
              </a:spcBef>
              <a:buFontTx/>
              <a:buNone/>
              <a:defRPr sz="1000"/>
            </a:lvl8pPr>
            <a:lvl9pPr marL="0" indent="0">
              <a:spcBef>
                <a:spcPts val="0"/>
              </a:spcBef>
              <a:buFontTx/>
              <a:buNone/>
              <a:defRPr sz="1000"/>
            </a:lvl9pPr>
          </a:lstStyle>
          <a:p>
            <a:pPr lvl="0"/>
            <a:r>
              <a:rPr lang="en-US" dirty="0"/>
              <a:t>[Optional contact information]</a:t>
            </a:r>
          </a:p>
        </p:txBody>
      </p:sp>
    </p:spTree>
    <p:extLst>
      <p:ext uri="{BB962C8B-B14F-4D97-AF65-F5344CB8AC3E}">
        <p14:creationId xmlns:p14="http://schemas.microsoft.com/office/powerpoint/2010/main" val="2866997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oup Contact, Disclosure">
    <p:spTree>
      <p:nvGrpSpPr>
        <p:cNvPr id="1" name=""/>
        <p:cNvGrpSpPr/>
        <p:nvPr/>
      </p:nvGrpSpPr>
      <p:grpSpPr>
        <a:xfrm>
          <a:off x="0" y="0"/>
          <a:ext cx="0" cy="0"/>
          <a:chOff x="0" y="0"/>
          <a:chExt cx="0" cy="0"/>
        </a:xfrm>
      </p:grpSpPr>
      <p:sp>
        <p:nvSpPr>
          <p:cNvPr id="11" name="Content Placeholder 3"/>
          <p:cNvSpPr>
            <a:spLocks noGrp="1"/>
          </p:cNvSpPr>
          <p:nvPr>
            <p:ph sz="half" idx="10"/>
          </p:nvPr>
        </p:nvSpPr>
        <p:spPr>
          <a:xfrm>
            <a:off x="4648200" y="905522"/>
            <a:ext cx="4404360" cy="1380478"/>
          </a:xfrm>
          <a:prstGeom prst="rect">
            <a:avLst/>
          </a:prstGeom>
        </p:spPr>
        <p:txBody>
          <a:bodyPr/>
          <a:lstStyle>
            <a:lvl1pPr marL="176213" indent="-176213">
              <a:buClr>
                <a:srgbClr val="141414"/>
              </a:buClr>
              <a:buFont typeface="Wells Fargo Serif" panose="02040503040405020204" pitchFamily="18" charset="0"/>
              <a:buChar char="•"/>
              <a:defRPr sz="1200">
                <a:latin typeface="Wells Fargo Sans" panose="020B0503020203020204" pitchFamily="34" charset="0"/>
              </a:defRPr>
            </a:lvl1pPr>
            <a:lvl2pPr marL="339725" indent="-169863">
              <a:buClr>
                <a:srgbClr val="141414"/>
              </a:buClr>
              <a:buFont typeface="Wells Fargo Serif" panose="02040503040405020204" pitchFamily="18" charset="0"/>
              <a:buChar char="•"/>
              <a:defRPr sz="1200">
                <a:latin typeface="Wells Fargo Sans" panose="020B0503020203020204" pitchFamily="34" charset="0"/>
              </a:defRPr>
            </a:lvl2pPr>
            <a:lvl3pPr marL="514350" indent="-176213">
              <a:buClr>
                <a:srgbClr val="141414"/>
              </a:buClr>
              <a:buFont typeface="Wells Fargo Serif" panose="02040503040405020204" pitchFamily="18" charset="0"/>
              <a:buChar char="•"/>
              <a:defRPr sz="1000">
                <a:latin typeface="Wells Fargo Sans" panose="020B0503020203020204" pitchFamily="34" charset="0"/>
              </a:defRPr>
            </a:lvl3pPr>
            <a:lvl4pPr marL="687388" indent="-169863">
              <a:buClr>
                <a:srgbClr val="141414"/>
              </a:buClr>
              <a:buFont typeface="Wells Fargo Serif" panose="02040503040405020204" pitchFamily="18" charset="0"/>
              <a:buChar char="•"/>
              <a:defRPr sz="1000">
                <a:latin typeface="Wells Fargo Sans" panose="020B0503020203020204" pitchFamily="34" charset="0"/>
              </a:defRPr>
            </a:lvl4pPr>
            <a:lvl5pPr marL="854075" indent="-176213">
              <a:buClr>
                <a:srgbClr val="141414"/>
              </a:buClr>
              <a:buFont typeface="Wells Fargo Serif" panose="02040503040405020204" pitchFamily="18" charset="0"/>
              <a:buChar char="•"/>
              <a:defRPr sz="1000">
                <a:latin typeface="Wells Fargo Sans" panose="020B0503020203020204"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1"/>
          </p:nvPr>
        </p:nvSpPr>
        <p:spPr>
          <a:xfrm>
            <a:off x="91440" y="606552"/>
            <a:ext cx="4404360" cy="274320"/>
          </a:xfrm>
          <a:prstGeom prst="rect">
            <a:avLst/>
          </a:prstGeom>
          <a:solidFill>
            <a:schemeClr val="accent1"/>
          </a:solidFill>
        </p:spPr>
        <p:txBody>
          <a:bodyPr lIns="91440" anchor="ctr"/>
          <a:lstStyle>
            <a:lvl1pPr marL="0" indent="0" algn="ctr">
              <a:buNone/>
              <a:defRPr sz="1200" b="0">
                <a:solidFill>
                  <a:schemeClr val="bg1"/>
                </a:solidFill>
                <a:latin typeface="Wells Fargo Sans SemiBold" panose="020B0703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91440" y="905730"/>
            <a:ext cx="4404360" cy="2294670"/>
          </a:xfrm>
          <a:prstGeom prst="rect">
            <a:avLst/>
          </a:prstGeom>
        </p:spPr>
        <p:txBody>
          <a:bodyPr/>
          <a:lstStyle>
            <a:lvl1pPr marL="176213" indent="-176213">
              <a:buClr>
                <a:srgbClr val="141414"/>
              </a:buClr>
              <a:buFont typeface="Wells Fargo Serif" panose="02040503040405020204" pitchFamily="18" charset="0"/>
              <a:buChar char="•"/>
              <a:defRPr sz="1200">
                <a:latin typeface="Wells Fargo Sans" panose="020B0503020203020204" pitchFamily="34" charset="0"/>
              </a:defRPr>
            </a:lvl1pPr>
            <a:lvl2pPr marL="339725" indent="-169863">
              <a:buClr>
                <a:srgbClr val="141414"/>
              </a:buClr>
              <a:buFont typeface="Wells Fargo Serif" panose="02040503040405020204" pitchFamily="18" charset="0"/>
              <a:buChar char="•"/>
              <a:defRPr sz="1200">
                <a:latin typeface="Wells Fargo Sans" panose="020B0503020203020204" pitchFamily="34" charset="0"/>
              </a:defRPr>
            </a:lvl2pPr>
            <a:lvl3pPr marL="514350" indent="-176213">
              <a:buClr>
                <a:srgbClr val="141414"/>
              </a:buClr>
              <a:buFont typeface="Wells Fargo Serif" panose="02040503040405020204" pitchFamily="18" charset="0"/>
              <a:buChar char="•"/>
              <a:defRPr sz="1000">
                <a:latin typeface="Wells Fargo Sans" panose="020B0503020203020204" pitchFamily="34" charset="0"/>
              </a:defRPr>
            </a:lvl3pPr>
            <a:lvl4pPr marL="687388" indent="-169863">
              <a:buClr>
                <a:srgbClr val="141414"/>
              </a:buClr>
              <a:buFont typeface="Wells Fargo Serif" panose="02040503040405020204" pitchFamily="18" charset="0"/>
              <a:buChar char="•"/>
              <a:defRPr sz="1000">
                <a:latin typeface="Wells Fargo Sans" panose="020B0503020203020204" pitchFamily="34" charset="0"/>
              </a:defRPr>
            </a:lvl4pPr>
            <a:lvl5pPr marL="854075" indent="-176213">
              <a:buClr>
                <a:srgbClr val="141414"/>
              </a:buClr>
              <a:buFont typeface="Wells Fargo Serif" panose="02040503040405020204" pitchFamily="18" charset="0"/>
              <a:buChar char="•"/>
              <a:defRPr sz="1000">
                <a:latin typeface="Wells Fargo Sans" panose="020B0503020203020204" pitchFamily="34" charset="0"/>
              </a:defRPr>
            </a:lvl5pPr>
            <a:lvl6pPr>
              <a:defRPr sz="1600"/>
            </a:lvl6pPr>
            <a:lvl7pPr>
              <a:defRPr sz="1600"/>
            </a:lvl7pPr>
            <a:lvl8pPr>
              <a:defRPr sz="1600"/>
            </a:lvl8pPr>
            <a:lvl9pPr>
              <a:defRPr sz="16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606552"/>
            <a:ext cx="4404360" cy="274320"/>
          </a:xfrm>
          <a:prstGeom prst="rect">
            <a:avLst/>
          </a:prstGeom>
          <a:solidFill>
            <a:schemeClr val="accent1"/>
          </a:solidFill>
        </p:spPr>
        <p:txBody>
          <a:bodyPr lIns="91440" anchor="ctr"/>
          <a:lstStyle>
            <a:lvl1pPr marL="0" indent="0" algn="ctr">
              <a:buNone/>
              <a:defRPr sz="1200" b="0">
                <a:solidFill>
                  <a:schemeClr val="bg1"/>
                </a:solidFill>
                <a:latin typeface="Wells Fargo Sans SemiBold" panose="020B0703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7" name="Content Placeholder 3"/>
          <p:cNvSpPr>
            <a:spLocks noGrp="1"/>
          </p:cNvSpPr>
          <p:nvPr>
            <p:ph sz="half" idx="11"/>
          </p:nvPr>
        </p:nvSpPr>
        <p:spPr>
          <a:xfrm>
            <a:off x="4648200" y="2628670"/>
            <a:ext cx="4404360" cy="571730"/>
          </a:xfrm>
          <a:prstGeom prst="rect">
            <a:avLst/>
          </a:prstGeom>
        </p:spPr>
        <p:txBody>
          <a:bodyPr/>
          <a:lstStyle>
            <a:lvl1pPr marL="176213" indent="-176213">
              <a:buClr>
                <a:srgbClr val="141414"/>
              </a:buClr>
              <a:buFont typeface="Wells Fargo Serif" panose="02040503040405020204" pitchFamily="18" charset="0"/>
              <a:buChar char="•"/>
              <a:defRPr sz="1200">
                <a:latin typeface="Wells Fargo Sans" panose="020B0503020203020204" pitchFamily="34" charset="0"/>
              </a:defRPr>
            </a:lvl1pPr>
            <a:lvl2pPr marL="339725" indent="-169863">
              <a:buClr>
                <a:srgbClr val="141414"/>
              </a:buClr>
              <a:buFont typeface="Wells Fargo Serif" panose="02040503040405020204" pitchFamily="18" charset="0"/>
              <a:buChar char="•"/>
              <a:defRPr sz="1200">
                <a:latin typeface="Wells Fargo Sans" panose="020B0503020203020204" pitchFamily="34" charset="0"/>
              </a:defRPr>
            </a:lvl2pPr>
            <a:lvl3pPr marL="514350" indent="-176213">
              <a:buClr>
                <a:srgbClr val="141414"/>
              </a:buClr>
              <a:buFont typeface="Wells Fargo Serif" panose="02040503040405020204" pitchFamily="18" charset="0"/>
              <a:buChar char="•"/>
              <a:defRPr sz="1000">
                <a:latin typeface="Wells Fargo Sans" panose="020B0503020203020204" pitchFamily="34" charset="0"/>
              </a:defRPr>
            </a:lvl3pPr>
            <a:lvl4pPr marL="687388" indent="-169863">
              <a:buClr>
                <a:srgbClr val="141414"/>
              </a:buClr>
              <a:buFont typeface="Wells Fargo Serif" panose="02040503040405020204" pitchFamily="18" charset="0"/>
              <a:buChar char="•"/>
              <a:defRPr sz="1000">
                <a:latin typeface="Wells Fargo Sans" panose="020B0503020203020204" pitchFamily="34" charset="0"/>
              </a:defRPr>
            </a:lvl4pPr>
            <a:lvl5pPr marL="854075" indent="-176213">
              <a:buClr>
                <a:srgbClr val="141414"/>
              </a:buClr>
              <a:buFont typeface="Wells Fargo Serif" panose="02040503040405020204" pitchFamily="18" charset="0"/>
              <a:buChar char="•"/>
              <a:defRPr sz="1000">
                <a:latin typeface="Wells Fargo Sans" panose="020B0503020203020204" pitchFamily="34" charset="0"/>
              </a:defRPr>
            </a:lvl5pPr>
            <a:lvl6pPr>
              <a:defRPr sz="1600"/>
            </a:lvl6pPr>
            <a:lvl7pPr>
              <a:defRPr sz="1600"/>
            </a:lvl7pPr>
            <a:lvl8pPr>
              <a:defRPr sz="1600"/>
            </a:lvl8pPr>
            <a:lvl9pPr>
              <a:defRPr sz="1600"/>
            </a:lvl9pPr>
          </a:lstStyle>
          <a:p>
            <a:pPr lvl="0"/>
            <a:r>
              <a:rPr lang="en-US" dirty="0" smtClean="0"/>
              <a:t>Edit Master text styles</a:t>
            </a:r>
          </a:p>
          <a:p>
            <a:pPr lvl="1"/>
            <a:r>
              <a:rPr lang="en-US" dirty="0" smtClean="0"/>
              <a:t>Second level</a:t>
            </a:r>
          </a:p>
        </p:txBody>
      </p:sp>
      <p:sp>
        <p:nvSpPr>
          <p:cNvPr id="8" name="Text Placeholder 4"/>
          <p:cNvSpPr>
            <a:spLocks noGrp="1"/>
          </p:cNvSpPr>
          <p:nvPr>
            <p:ph type="body" sz="quarter" idx="12"/>
          </p:nvPr>
        </p:nvSpPr>
        <p:spPr>
          <a:xfrm>
            <a:off x="4648200" y="2329700"/>
            <a:ext cx="4404360" cy="274320"/>
          </a:xfrm>
          <a:prstGeom prst="rect">
            <a:avLst/>
          </a:prstGeom>
          <a:solidFill>
            <a:schemeClr val="accent1"/>
          </a:solidFill>
        </p:spPr>
        <p:txBody>
          <a:bodyPr lIns="91440" anchor="ctr"/>
          <a:lstStyle>
            <a:lvl1pPr marL="0" indent="0" algn="ctr">
              <a:buNone/>
              <a:defRPr sz="1200" b="0">
                <a:solidFill>
                  <a:schemeClr val="bg1"/>
                </a:solidFill>
                <a:latin typeface="Wells Fargo Sans SemiBold" panose="020B0703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10" name="Content Placeholder 3"/>
          <p:cNvSpPr>
            <a:spLocks noGrp="1"/>
          </p:cNvSpPr>
          <p:nvPr>
            <p:ph sz="half" idx="13"/>
          </p:nvPr>
        </p:nvSpPr>
        <p:spPr>
          <a:xfrm>
            <a:off x="91440" y="3276600"/>
            <a:ext cx="8952806" cy="3048000"/>
          </a:xfrm>
          <a:prstGeom prst="rect">
            <a:avLst/>
          </a:prstGeom>
        </p:spPr>
        <p:txBody>
          <a:bodyPr/>
          <a:lstStyle>
            <a:lvl1pPr marL="176213" indent="-176213">
              <a:buClr>
                <a:srgbClr val="141414"/>
              </a:buClr>
              <a:buFont typeface="Wells Fargo Serif" panose="02040503040405020204" pitchFamily="18" charset="0"/>
              <a:buChar char="•"/>
              <a:defRPr sz="1200">
                <a:latin typeface="Wells Fargo Sans" panose="020B0503020203020204" pitchFamily="34" charset="0"/>
              </a:defRPr>
            </a:lvl1pPr>
            <a:lvl2pPr marL="339725" indent="-169863">
              <a:buClr>
                <a:srgbClr val="141414"/>
              </a:buClr>
              <a:buFont typeface="Wells Fargo Serif" panose="02040503040405020204" pitchFamily="18" charset="0"/>
              <a:buChar char="•"/>
              <a:defRPr sz="1200">
                <a:latin typeface="Wells Fargo Sans" panose="020B0503020203020204" pitchFamily="34" charset="0"/>
              </a:defRPr>
            </a:lvl2pPr>
            <a:lvl3pPr marL="514350" indent="-176213">
              <a:buClr>
                <a:srgbClr val="141414"/>
              </a:buClr>
              <a:buFont typeface="Wells Fargo Serif" panose="02040503040405020204" pitchFamily="18" charset="0"/>
              <a:buChar char="•"/>
              <a:defRPr sz="1000">
                <a:latin typeface="Wells Fargo Sans" panose="020B0503020203020204" pitchFamily="34" charset="0"/>
              </a:defRPr>
            </a:lvl3pPr>
            <a:lvl4pPr marL="687388" indent="-169863">
              <a:buClr>
                <a:srgbClr val="141414"/>
              </a:buClr>
              <a:buFont typeface="Wells Fargo Serif" panose="02040503040405020204" pitchFamily="18" charset="0"/>
              <a:buChar char="•"/>
              <a:defRPr sz="1000">
                <a:latin typeface="Wells Fargo Sans" panose="020B0503020203020204" pitchFamily="34" charset="0"/>
              </a:defRPr>
            </a:lvl4pPr>
            <a:lvl5pPr marL="854075" indent="-176213">
              <a:buClr>
                <a:srgbClr val="141414"/>
              </a:buClr>
              <a:buFont typeface="Wells Fargo Serif" panose="02040503040405020204" pitchFamily="18" charset="0"/>
              <a:buChar char="•"/>
              <a:defRPr sz="1000">
                <a:latin typeface="Wells Fargo Sans" panose="020B0503020203020204" pitchFamily="34" charset="0"/>
              </a:defRPr>
            </a:lvl5pPr>
            <a:lvl6pPr>
              <a:defRPr sz="1600"/>
            </a:lvl6pPr>
            <a:lvl7pPr>
              <a:defRPr sz="1600"/>
            </a:lvl7pPr>
            <a:lvl8pPr>
              <a:defRPr sz="1600"/>
            </a:lvl8pPr>
            <a:lvl9pPr>
              <a:defRPr sz="16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Placeholder 12"/>
          <p:cNvSpPr>
            <a:spLocks noGrp="1"/>
          </p:cNvSpPr>
          <p:nvPr>
            <p:ph type="title"/>
          </p:nvPr>
        </p:nvSpPr>
        <p:spPr>
          <a:xfrm>
            <a:off x="91439" y="86307"/>
            <a:ext cx="8952807" cy="347230"/>
          </a:xfrm>
          <a:prstGeom prst="rect">
            <a:avLst/>
          </a:prstGeom>
        </p:spPr>
        <p:txBody>
          <a:bodyPr vert="horz" lIns="0" tIns="45720" rIns="91440" bIns="45720" rtlCol="0" anchor="ctr">
            <a:noAutofit/>
          </a:bodyPr>
          <a:lstStyle>
            <a:lvl1pPr>
              <a:defRPr sz="2400">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22114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hart, One Call Out">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smtClean="0"/>
              <a:t> [</a:t>
            </a:r>
            <a:r>
              <a:rPr lang="en-US" dirty="0"/>
              <a:t>Slide title]</a:t>
            </a:r>
          </a:p>
        </p:txBody>
      </p: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2290273" y="819150"/>
            <a:ext cx="6631536" cy="5207000"/>
          </a:xfrm>
          <a:prstGeom prst="rect">
            <a:avLst/>
          </a:prstGeom>
        </p:spPr>
        <p:txBody>
          <a:bodyPr numCol="1"/>
          <a:lstStyle>
            <a:lvl1pPr marL="0" indent="0">
              <a:buFont typeface="Wells Fargo Sans" panose="020B0503020203020204" pitchFamily="34" charset="0"/>
              <a:buNone/>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2"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3"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
        <p:nvSpPr>
          <p:cNvPr id="14" name="Content Placeholder 1">
            <a:extLst>
              <a:ext uri="{FF2B5EF4-FFF2-40B4-BE49-F238E27FC236}">
                <a16:creationId xmlns:a16="http://schemas.microsoft.com/office/drawing/2014/main" id="{5ACDF6B2-62B8-404E-8D30-594804419392}"/>
              </a:ext>
            </a:extLst>
          </p:cNvPr>
          <p:cNvSpPr>
            <a:spLocks noGrp="1"/>
          </p:cNvSpPr>
          <p:nvPr>
            <p:ph idx="13"/>
          </p:nvPr>
        </p:nvSpPr>
        <p:spPr>
          <a:xfrm>
            <a:off x="236937" y="819150"/>
            <a:ext cx="1925149" cy="5207000"/>
          </a:xfrm>
          <a:prstGeom prst="rect">
            <a:avLst/>
          </a:prstGeom>
        </p:spPr>
        <p:txBody>
          <a:bodyPr numCol="1"/>
          <a:lstStyle>
            <a:lvl1pPr marL="0" indent="0">
              <a:buFont typeface="Wells Fargo Sans" panose="020B0503020203020204" pitchFamily="34" charset="0"/>
              <a:buNone/>
              <a:tabLst>
                <a:tab pos="4024313" algn="r"/>
              </a:tabLst>
              <a:defRPr>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Tree>
    <p:extLst>
      <p:ext uri="{BB962C8B-B14F-4D97-AF65-F5344CB8AC3E}">
        <p14:creationId xmlns:p14="http://schemas.microsoft.com/office/powerpoint/2010/main" val="2195947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hart, One Call Out">
    <p:spTree>
      <p:nvGrpSpPr>
        <p:cNvPr id="1" name=""/>
        <p:cNvGrpSpPr/>
        <p:nvPr/>
      </p:nvGrpSpPr>
      <p:grpSpPr>
        <a:xfrm>
          <a:off x="0" y="0"/>
          <a:ext cx="0" cy="0"/>
          <a:chOff x="0" y="0"/>
          <a:chExt cx="0" cy="0"/>
        </a:xfrm>
      </p:grpSpPr>
      <p:sp>
        <p:nvSpPr>
          <p:cNvPr id="7" name="Content Placeholder 1">
            <a:extLst>
              <a:ext uri="{FF2B5EF4-FFF2-40B4-BE49-F238E27FC236}">
                <a16:creationId xmlns:a16="http://schemas.microsoft.com/office/drawing/2014/main" id="{5ACDF6B2-62B8-404E-8D30-594804419392}"/>
              </a:ext>
            </a:extLst>
          </p:cNvPr>
          <p:cNvSpPr>
            <a:spLocks noGrp="1"/>
          </p:cNvSpPr>
          <p:nvPr>
            <p:ph idx="11"/>
          </p:nvPr>
        </p:nvSpPr>
        <p:spPr>
          <a:xfrm>
            <a:off x="4813298" y="2425700"/>
            <a:ext cx="4108509" cy="3429000"/>
          </a:xfrm>
          <a:prstGeom prst="rect">
            <a:avLst/>
          </a:prstGeom>
        </p:spPr>
        <p:txBody>
          <a:bodyPr numCol="1"/>
          <a:lstStyle>
            <a:lvl1pPr marL="0" indent="0">
              <a:buFont typeface="Wells Fargo Sans" panose="020B0503020203020204" pitchFamily="34" charset="0"/>
              <a:buNone/>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9" name="Content Placeholder 1">
            <a:extLst>
              <a:ext uri="{FF2B5EF4-FFF2-40B4-BE49-F238E27FC236}">
                <a16:creationId xmlns:a16="http://schemas.microsoft.com/office/drawing/2014/main" id="{5ACDF6B2-62B8-404E-8D30-594804419392}"/>
              </a:ext>
            </a:extLst>
          </p:cNvPr>
          <p:cNvSpPr>
            <a:spLocks noGrp="1"/>
          </p:cNvSpPr>
          <p:nvPr>
            <p:ph idx="13"/>
          </p:nvPr>
        </p:nvSpPr>
        <p:spPr>
          <a:xfrm>
            <a:off x="236937" y="819150"/>
            <a:ext cx="8684871" cy="1225550"/>
          </a:xfrm>
          <a:prstGeom prst="rect">
            <a:avLst/>
          </a:prstGeom>
        </p:spPr>
        <p:txBody>
          <a:bodyPr numCol="1" anchor="ctr"/>
          <a:lstStyle>
            <a:lvl1pPr marL="0" indent="0" algn="ctr">
              <a:buFont typeface="Wells Fargo Sans" panose="020B0503020203020204" pitchFamily="34" charset="0"/>
              <a:buNone/>
              <a:tabLst>
                <a:tab pos="4024313" algn="r"/>
              </a:tabLst>
              <a:defRPr>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0" name="Content Placeholder 1">
            <a:extLst>
              <a:ext uri="{FF2B5EF4-FFF2-40B4-BE49-F238E27FC236}">
                <a16:creationId xmlns:a16="http://schemas.microsoft.com/office/drawing/2014/main" id="{5ACDF6B2-62B8-404E-8D30-594804419392}"/>
              </a:ext>
            </a:extLst>
          </p:cNvPr>
          <p:cNvSpPr>
            <a:spLocks noGrp="1"/>
          </p:cNvSpPr>
          <p:nvPr>
            <p:ph idx="14"/>
          </p:nvPr>
        </p:nvSpPr>
        <p:spPr>
          <a:xfrm>
            <a:off x="236937" y="2425700"/>
            <a:ext cx="4093127" cy="3429000"/>
          </a:xfrm>
          <a:prstGeom prst="rect">
            <a:avLst/>
          </a:prstGeom>
        </p:spPr>
        <p:txBody>
          <a:bodyPr numCol="1"/>
          <a:lstStyle>
            <a:lvl1pPr marL="0" indent="0">
              <a:buFont typeface="Wells Fargo Sans" panose="020B0503020203020204" pitchFamily="34" charset="0"/>
              <a:buNone/>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1"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2"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
        <p:nvSpPr>
          <p:cNvPr id="13"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smtClean="0"/>
              <a:t> [</a:t>
            </a:r>
            <a:r>
              <a:rPr lang="en-US" dirty="0"/>
              <a:t>Slide title]</a:t>
            </a:r>
          </a:p>
        </p:txBody>
      </p:sp>
    </p:spTree>
    <p:extLst>
      <p:ext uri="{BB962C8B-B14F-4D97-AF65-F5344CB8AC3E}">
        <p14:creationId xmlns:p14="http://schemas.microsoft.com/office/powerpoint/2010/main" val="1332308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hart, Three Call out">
    <p:spTree>
      <p:nvGrpSpPr>
        <p:cNvPr id="1" name=""/>
        <p:cNvGrpSpPr/>
        <p:nvPr/>
      </p:nvGrpSpPr>
      <p:grpSpPr>
        <a:xfrm>
          <a:off x="0" y="0"/>
          <a:ext cx="0" cy="0"/>
          <a:chOff x="0" y="0"/>
          <a:chExt cx="0" cy="0"/>
        </a:xfrm>
      </p:grpSpPr>
      <p:sp>
        <p:nvSpPr>
          <p:cNvPr id="8" name="Content Placeholder 1">
            <a:extLst>
              <a:ext uri="{FF2B5EF4-FFF2-40B4-BE49-F238E27FC236}">
                <a16:creationId xmlns:a16="http://schemas.microsoft.com/office/drawing/2014/main" id="{5ACDF6B2-62B8-404E-8D30-594804419392}"/>
              </a:ext>
            </a:extLst>
          </p:cNvPr>
          <p:cNvSpPr>
            <a:spLocks noGrp="1"/>
          </p:cNvSpPr>
          <p:nvPr>
            <p:ph idx="12"/>
          </p:nvPr>
        </p:nvSpPr>
        <p:spPr>
          <a:xfrm>
            <a:off x="4813298" y="2082800"/>
            <a:ext cx="4108509" cy="2870200"/>
          </a:xfrm>
          <a:prstGeom prst="rect">
            <a:avLst/>
          </a:prstGeom>
        </p:spPr>
        <p:txBody>
          <a:bodyPr numCol="1"/>
          <a:lstStyle>
            <a:lvl1pPr marL="0" indent="0">
              <a:buFont typeface="Wells Fargo Sans" panose="020B0503020203020204" pitchFamily="34" charset="0"/>
              <a:buNone/>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0" name="Content Placeholder 1">
            <a:extLst>
              <a:ext uri="{FF2B5EF4-FFF2-40B4-BE49-F238E27FC236}">
                <a16:creationId xmlns:a16="http://schemas.microsoft.com/office/drawing/2014/main" id="{5ACDF6B2-62B8-404E-8D30-594804419392}"/>
              </a:ext>
            </a:extLst>
          </p:cNvPr>
          <p:cNvSpPr>
            <a:spLocks noGrp="1"/>
          </p:cNvSpPr>
          <p:nvPr>
            <p:ph idx="14"/>
          </p:nvPr>
        </p:nvSpPr>
        <p:spPr>
          <a:xfrm>
            <a:off x="236937" y="692150"/>
            <a:ext cx="8684871" cy="1225550"/>
          </a:xfrm>
          <a:prstGeom prst="rect">
            <a:avLst/>
          </a:prstGeom>
        </p:spPr>
        <p:txBody>
          <a:bodyPr numCol="1" anchor="ctr"/>
          <a:lstStyle>
            <a:lvl1pPr marL="0" indent="0" algn="ctr">
              <a:buFont typeface="Wells Fargo Sans" panose="020B0503020203020204" pitchFamily="34" charset="0"/>
              <a:buNone/>
              <a:tabLst>
                <a:tab pos="4024313" algn="r"/>
              </a:tabLst>
              <a:defRPr>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1" name="Content Placeholder 1">
            <a:extLst>
              <a:ext uri="{FF2B5EF4-FFF2-40B4-BE49-F238E27FC236}">
                <a16:creationId xmlns:a16="http://schemas.microsoft.com/office/drawing/2014/main" id="{5ACDF6B2-62B8-404E-8D30-594804419392}"/>
              </a:ext>
            </a:extLst>
          </p:cNvPr>
          <p:cNvSpPr>
            <a:spLocks noGrp="1"/>
          </p:cNvSpPr>
          <p:nvPr>
            <p:ph idx="15"/>
          </p:nvPr>
        </p:nvSpPr>
        <p:spPr>
          <a:xfrm>
            <a:off x="236937" y="2082800"/>
            <a:ext cx="4093127" cy="2870200"/>
          </a:xfrm>
          <a:prstGeom prst="rect">
            <a:avLst/>
          </a:prstGeom>
        </p:spPr>
        <p:txBody>
          <a:bodyPr numCol="1"/>
          <a:lstStyle>
            <a:lvl1pPr marL="0" indent="0">
              <a:buFont typeface="Wells Fargo Sans" panose="020B0503020203020204" pitchFamily="34" charset="0"/>
              <a:buNone/>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2" name="Content Placeholder 1">
            <a:extLst>
              <a:ext uri="{FF2B5EF4-FFF2-40B4-BE49-F238E27FC236}">
                <a16:creationId xmlns:a16="http://schemas.microsoft.com/office/drawing/2014/main" id="{5ACDF6B2-62B8-404E-8D30-594804419392}"/>
              </a:ext>
            </a:extLst>
          </p:cNvPr>
          <p:cNvSpPr>
            <a:spLocks noGrp="1"/>
          </p:cNvSpPr>
          <p:nvPr>
            <p:ph idx="16"/>
          </p:nvPr>
        </p:nvSpPr>
        <p:spPr>
          <a:xfrm>
            <a:off x="236937" y="5140325"/>
            <a:ext cx="4093127" cy="1073150"/>
          </a:xfrm>
          <a:prstGeom prst="rect">
            <a:avLst/>
          </a:prstGeom>
        </p:spPr>
        <p:txBody>
          <a:bodyPr numCol="1"/>
          <a:lstStyle>
            <a:lvl1pPr marL="285750" indent="-285750">
              <a:spcBef>
                <a:spcPts val="600"/>
              </a:spcBef>
              <a:buClr>
                <a:schemeClr val="accent1"/>
              </a:buClr>
              <a:buFont typeface="Arial" panose="020B0604020202020204" pitchFamily="34" charset="0"/>
              <a:buChar char="•"/>
              <a:tabLst>
                <a:tab pos="4024313" algn="r"/>
              </a:tabLst>
              <a:defRPr sz="1400">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3" name="Content Placeholder 1">
            <a:extLst>
              <a:ext uri="{FF2B5EF4-FFF2-40B4-BE49-F238E27FC236}">
                <a16:creationId xmlns:a16="http://schemas.microsoft.com/office/drawing/2014/main" id="{5ACDF6B2-62B8-404E-8D30-594804419392}"/>
              </a:ext>
            </a:extLst>
          </p:cNvPr>
          <p:cNvSpPr>
            <a:spLocks noGrp="1"/>
          </p:cNvSpPr>
          <p:nvPr>
            <p:ph idx="17"/>
          </p:nvPr>
        </p:nvSpPr>
        <p:spPr>
          <a:xfrm>
            <a:off x="4813298" y="5140325"/>
            <a:ext cx="4108509" cy="1073150"/>
          </a:xfrm>
          <a:prstGeom prst="rect">
            <a:avLst/>
          </a:prstGeom>
        </p:spPr>
        <p:txBody>
          <a:bodyPr numCol="1"/>
          <a:lstStyle>
            <a:lvl1pPr marL="285750" indent="-285750">
              <a:spcBef>
                <a:spcPts val="600"/>
              </a:spcBef>
              <a:buClr>
                <a:schemeClr val="accent1"/>
              </a:buClr>
              <a:buFont typeface="Arial" panose="020B0604020202020204" pitchFamily="34" charset="0"/>
              <a:buChar char="•"/>
              <a:tabLst>
                <a:tab pos="4024313" algn="r"/>
              </a:tabLst>
              <a:defRPr sz="1400">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4"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5" name="Subtitle">
            <a:extLst>
              <a:ext uri="{FF2B5EF4-FFF2-40B4-BE49-F238E27FC236}">
                <a16:creationId xmlns:a16="http://schemas.microsoft.com/office/drawing/2014/main" id="{DCD36CB7-C5B7-427E-B007-04E7C37DC940}"/>
              </a:ext>
            </a:extLst>
          </p:cNvPr>
          <p:cNvSpPr>
            <a:spLocks noGrp="1"/>
          </p:cNvSpPr>
          <p:nvPr>
            <p:ph type="subTitle" idx="18"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
        <p:nvSpPr>
          <p:cNvPr id="16"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smtClean="0"/>
              <a:t> [</a:t>
            </a:r>
            <a:r>
              <a:rPr lang="en-US" dirty="0"/>
              <a:t>Slide title]</a:t>
            </a:r>
          </a:p>
        </p:txBody>
      </p:sp>
    </p:spTree>
    <p:extLst>
      <p:ext uri="{BB962C8B-B14F-4D97-AF65-F5344CB8AC3E}">
        <p14:creationId xmlns:p14="http://schemas.microsoft.com/office/powerpoint/2010/main" val="2945277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hart, Two Call Out">
    <p:spTree>
      <p:nvGrpSpPr>
        <p:cNvPr id="1" name=""/>
        <p:cNvGrpSpPr/>
        <p:nvPr/>
      </p:nvGrpSpPr>
      <p:grpSpPr>
        <a:xfrm>
          <a:off x="0" y="0"/>
          <a:ext cx="0" cy="0"/>
          <a:chOff x="0" y="0"/>
          <a:chExt cx="0" cy="0"/>
        </a:xfrm>
      </p:grpSpPr>
      <p:sp>
        <p:nvSpPr>
          <p:cNvPr id="8" name="Content Placeholder 1">
            <a:extLst>
              <a:ext uri="{FF2B5EF4-FFF2-40B4-BE49-F238E27FC236}">
                <a16:creationId xmlns:a16="http://schemas.microsoft.com/office/drawing/2014/main" id="{5ACDF6B2-62B8-404E-8D30-594804419392}"/>
              </a:ext>
            </a:extLst>
          </p:cNvPr>
          <p:cNvSpPr>
            <a:spLocks noGrp="1"/>
          </p:cNvSpPr>
          <p:nvPr>
            <p:ph idx="11"/>
          </p:nvPr>
        </p:nvSpPr>
        <p:spPr>
          <a:xfrm>
            <a:off x="4813299" y="800100"/>
            <a:ext cx="4108509" cy="3429000"/>
          </a:xfrm>
          <a:prstGeom prst="rect">
            <a:avLst/>
          </a:prstGeom>
        </p:spPr>
        <p:txBody>
          <a:bodyPr numCol="1"/>
          <a:lstStyle>
            <a:lvl1pPr marL="0" indent="0">
              <a:buFont typeface="Wells Fargo Sans" panose="020B0503020203020204" pitchFamily="34" charset="0"/>
              <a:buNone/>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0" name="Content Placeholder 1">
            <a:extLst>
              <a:ext uri="{FF2B5EF4-FFF2-40B4-BE49-F238E27FC236}">
                <a16:creationId xmlns:a16="http://schemas.microsoft.com/office/drawing/2014/main" id="{5ACDF6B2-62B8-404E-8D30-594804419392}"/>
              </a:ext>
            </a:extLst>
          </p:cNvPr>
          <p:cNvSpPr>
            <a:spLocks noGrp="1"/>
          </p:cNvSpPr>
          <p:nvPr>
            <p:ph idx="14"/>
          </p:nvPr>
        </p:nvSpPr>
        <p:spPr>
          <a:xfrm>
            <a:off x="236937" y="800100"/>
            <a:ext cx="4093128" cy="3429000"/>
          </a:xfrm>
          <a:prstGeom prst="rect">
            <a:avLst/>
          </a:prstGeom>
        </p:spPr>
        <p:txBody>
          <a:bodyPr numCol="1"/>
          <a:lstStyle>
            <a:lvl1pPr marL="0" indent="0">
              <a:buFont typeface="Wells Fargo Sans" panose="020B0503020203020204" pitchFamily="34" charset="0"/>
              <a:buNone/>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1" name="Content Placeholder 1">
            <a:extLst>
              <a:ext uri="{FF2B5EF4-FFF2-40B4-BE49-F238E27FC236}">
                <a16:creationId xmlns:a16="http://schemas.microsoft.com/office/drawing/2014/main" id="{5ACDF6B2-62B8-404E-8D30-594804419392}"/>
              </a:ext>
            </a:extLst>
          </p:cNvPr>
          <p:cNvSpPr>
            <a:spLocks noGrp="1"/>
          </p:cNvSpPr>
          <p:nvPr>
            <p:ph idx="15"/>
          </p:nvPr>
        </p:nvSpPr>
        <p:spPr>
          <a:xfrm>
            <a:off x="236937" y="4470400"/>
            <a:ext cx="4093127" cy="1743075"/>
          </a:xfrm>
          <a:prstGeom prst="rect">
            <a:avLst/>
          </a:prstGeom>
        </p:spPr>
        <p:txBody>
          <a:bodyPr numCol="1"/>
          <a:lstStyle>
            <a:lvl1pPr marL="285750" indent="-285750">
              <a:spcBef>
                <a:spcPts val="600"/>
              </a:spcBef>
              <a:buClr>
                <a:schemeClr val="accent1"/>
              </a:buClr>
              <a:buFont typeface="Arial" panose="020B0604020202020204" pitchFamily="34" charset="0"/>
              <a:buChar char="•"/>
              <a:tabLst>
                <a:tab pos="4024313" algn="r"/>
              </a:tabLst>
              <a:defRPr sz="1400">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2" name="Content Placeholder 1">
            <a:extLst>
              <a:ext uri="{FF2B5EF4-FFF2-40B4-BE49-F238E27FC236}">
                <a16:creationId xmlns:a16="http://schemas.microsoft.com/office/drawing/2014/main" id="{5ACDF6B2-62B8-404E-8D30-594804419392}"/>
              </a:ext>
            </a:extLst>
          </p:cNvPr>
          <p:cNvSpPr>
            <a:spLocks noGrp="1"/>
          </p:cNvSpPr>
          <p:nvPr>
            <p:ph idx="16"/>
          </p:nvPr>
        </p:nvSpPr>
        <p:spPr>
          <a:xfrm>
            <a:off x="4813298" y="4470400"/>
            <a:ext cx="4108509" cy="1743075"/>
          </a:xfrm>
          <a:prstGeom prst="rect">
            <a:avLst/>
          </a:prstGeom>
        </p:spPr>
        <p:txBody>
          <a:bodyPr numCol="1"/>
          <a:lstStyle>
            <a:lvl1pPr marL="285750" indent="-285750">
              <a:spcBef>
                <a:spcPts val="600"/>
              </a:spcBef>
              <a:buClr>
                <a:schemeClr val="accent1"/>
              </a:buClr>
              <a:buFont typeface="Arial" panose="020B0604020202020204" pitchFamily="34" charset="0"/>
              <a:buChar char="•"/>
              <a:tabLst>
                <a:tab pos="4024313" algn="r"/>
              </a:tabLst>
              <a:defRPr sz="1400">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3"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4"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
        <p:nvSpPr>
          <p:cNvPr id="15"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smtClean="0"/>
              <a:t> [</a:t>
            </a:r>
            <a:r>
              <a:rPr lang="en-US" dirty="0"/>
              <a:t>Slide title]</a:t>
            </a:r>
          </a:p>
        </p:txBody>
      </p:sp>
    </p:spTree>
    <p:extLst>
      <p:ext uri="{BB962C8B-B14F-4D97-AF65-F5344CB8AC3E}">
        <p14:creationId xmlns:p14="http://schemas.microsoft.com/office/powerpoint/2010/main" val="3685577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hart">
    <p:spTree>
      <p:nvGrpSpPr>
        <p:cNvPr id="1" name=""/>
        <p:cNvGrpSpPr/>
        <p:nvPr/>
      </p:nvGrpSpPr>
      <p:grpSpPr>
        <a:xfrm>
          <a:off x="0" y="0"/>
          <a:ext cx="0" cy="0"/>
          <a:chOff x="0" y="0"/>
          <a:chExt cx="0" cy="0"/>
        </a:xfrm>
      </p:grpSpPr>
      <p:sp>
        <p:nvSpPr>
          <p:cNvPr id="7" name="Content Placeholder 1">
            <a:extLst>
              <a:ext uri="{FF2B5EF4-FFF2-40B4-BE49-F238E27FC236}">
                <a16:creationId xmlns:a16="http://schemas.microsoft.com/office/drawing/2014/main" id="{5ACDF6B2-62B8-404E-8D30-594804419392}"/>
              </a:ext>
            </a:extLst>
          </p:cNvPr>
          <p:cNvSpPr>
            <a:spLocks noGrp="1"/>
          </p:cNvSpPr>
          <p:nvPr>
            <p:ph idx="1"/>
          </p:nvPr>
        </p:nvSpPr>
        <p:spPr>
          <a:xfrm>
            <a:off x="236937" y="819150"/>
            <a:ext cx="8684872" cy="5207000"/>
          </a:xfrm>
          <a:prstGeom prst="rect">
            <a:avLst/>
          </a:prstGeom>
        </p:spPr>
        <p:txBody>
          <a:bodyPr numCol="1"/>
          <a:lstStyle>
            <a:lvl1pPr marL="0" indent="0">
              <a:buFont typeface="Wells Fargo Sans" panose="020B0503020203020204" pitchFamily="34" charset="0"/>
              <a:buNone/>
              <a:tabLst>
                <a:tab pos="4024313" algn="r"/>
              </a:tabLst>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8"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9"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
        <p:nvSpPr>
          <p:cNvPr id="10"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smtClean="0"/>
              <a:t> [</a:t>
            </a:r>
            <a:r>
              <a:rPr lang="en-US" dirty="0"/>
              <a:t>Slide title]</a:t>
            </a:r>
          </a:p>
        </p:txBody>
      </p:sp>
    </p:spTree>
    <p:extLst>
      <p:ext uri="{BB962C8B-B14F-4D97-AF65-F5344CB8AC3E}">
        <p14:creationId xmlns:p14="http://schemas.microsoft.com/office/powerpoint/2010/main" val="1925162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all Out">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id="{5ACDF6B2-62B8-404E-8D30-594804419392}"/>
              </a:ext>
            </a:extLst>
          </p:cNvPr>
          <p:cNvSpPr>
            <a:spLocks noGrp="1"/>
          </p:cNvSpPr>
          <p:nvPr>
            <p:ph idx="1"/>
          </p:nvPr>
        </p:nvSpPr>
        <p:spPr>
          <a:xfrm>
            <a:off x="236937" y="819150"/>
            <a:ext cx="8684872" cy="5207000"/>
          </a:xfrm>
          <a:prstGeom prst="rect">
            <a:avLst/>
          </a:prstGeom>
        </p:spPr>
        <p:txBody>
          <a:bodyPr numCol="1"/>
          <a:lstStyle>
            <a:lvl1pPr marL="285750" indent="-285750">
              <a:buClr>
                <a:schemeClr val="accent1"/>
              </a:buClr>
              <a:buFont typeface="Arial" panose="020B0604020202020204" pitchFamily="34" charset="0"/>
              <a:buChar char="•"/>
              <a:tabLst>
                <a:tab pos="4024313" algn="r"/>
              </a:tabLst>
              <a:defRPr>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6"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8"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
        <p:nvSpPr>
          <p:cNvPr id="9"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smtClean="0"/>
              <a:t> [</a:t>
            </a:r>
            <a:r>
              <a:rPr lang="en-US" dirty="0"/>
              <a:t>Slide title]</a:t>
            </a:r>
          </a:p>
        </p:txBody>
      </p:sp>
    </p:spTree>
    <p:extLst>
      <p:ext uri="{BB962C8B-B14F-4D97-AF65-F5344CB8AC3E}">
        <p14:creationId xmlns:p14="http://schemas.microsoft.com/office/powerpoint/2010/main" val="2003572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x Chart, One Call Out">
    <p:spTree>
      <p:nvGrpSpPr>
        <p:cNvPr id="1" name=""/>
        <p:cNvGrpSpPr/>
        <p:nvPr/>
      </p:nvGrpSpPr>
      <p:grpSpPr>
        <a:xfrm>
          <a:off x="0" y="0"/>
          <a:ext cx="0" cy="0"/>
          <a:chOff x="0" y="0"/>
          <a:chExt cx="0" cy="0"/>
        </a:xfrm>
      </p:grpSpPr>
      <p:sp>
        <p:nvSpPr>
          <p:cNvPr id="5" name="Chart Placeholder 1">
            <a:extLst>
              <a:ext uri="{FF2B5EF4-FFF2-40B4-BE49-F238E27FC236}">
                <a16:creationId xmlns:a16="http://schemas.microsoft.com/office/drawing/2014/main" id="{1739FB7C-9269-7342-8648-01158E245B2B}"/>
              </a:ext>
            </a:extLst>
          </p:cNvPr>
          <p:cNvSpPr>
            <a:spLocks noGrp="1"/>
          </p:cNvSpPr>
          <p:nvPr>
            <p:ph type="chart" sz="quarter" idx="11"/>
          </p:nvPr>
        </p:nvSpPr>
        <p:spPr>
          <a:xfrm>
            <a:off x="236937" y="1600200"/>
            <a:ext cx="2560320" cy="2057400"/>
          </a:xfrm>
          <a:prstGeom prst="rect">
            <a:avLst/>
          </a:prstGeom>
        </p:spPr>
        <p:txBody>
          <a:bodyPr anchor="ctr" anchorCtr="0">
            <a:normAutofit/>
          </a:bodyPr>
          <a:lstStyle>
            <a:lvl1pPr marL="0" indent="0" algn="ctr">
              <a:buFontTx/>
              <a:buNone/>
              <a:defRPr sz="900"/>
            </a:lvl1pPr>
          </a:lstStyle>
          <a:p>
            <a:r>
              <a:rPr lang="en-US" smtClean="0"/>
              <a:t>Click icon to add chart</a:t>
            </a:r>
            <a:endParaRPr lang="en-US"/>
          </a:p>
        </p:txBody>
      </p:sp>
      <p:sp>
        <p:nvSpPr>
          <p:cNvPr id="6" name="Chart Placeholder 2">
            <a:extLst>
              <a:ext uri="{FF2B5EF4-FFF2-40B4-BE49-F238E27FC236}">
                <a16:creationId xmlns:a16="http://schemas.microsoft.com/office/drawing/2014/main" id="{A9A5DDBF-F036-D247-8214-85BE84E1C4F7}"/>
              </a:ext>
            </a:extLst>
          </p:cNvPr>
          <p:cNvSpPr>
            <a:spLocks noGrp="1"/>
          </p:cNvSpPr>
          <p:nvPr>
            <p:ph type="chart" sz="quarter" idx="12"/>
          </p:nvPr>
        </p:nvSpPr>
        <p:spPr>
          <a:xfrm>
            <a:off x="3291840" y="1600200"/>
            <a:ext cx="2560320" cy="2057400"/>
          </a:xfrm>
          <a:prstGeom prst="rect">
            <a:avLst/>
          </a:prstGeom>
        </p:spPr>
        <p:txBody>
          <a:bodyPr anchor="ctr" anchorCtr="0">
            <a:normAutofit/>
          </a:bodyPr>
          <a:lstStyle>
            <a:lvl1pPr marL="0" indent="0" algn="ctr">
              <a:buFontTx/>
              <a:buNone/>
              <a:defRPr sz="900"/>
            </a:lvl1pPr>
          </a:lstStyle>
          <a:p>
            <a:r>
              <a:rPr lang="en-US" dirty="0" smtClean="0"/>
              <a:t>Click icon to add chart</a:t>
            </a:r>
            <a:endParaRPr lang="en-US" dirty="0"/>
          </a:p>
        </p:txBody>
      </p:sp>
      <p:sp>
        <p:nvSpPr>
          <p:cNvPr id="7" name="Chart Placeholder 3">
            <a:extLst>
              <a:ext uri="{FF2B5EF4-FFF2-40B4-BE49-F238E27FC236}">
                <a16:creationId xmlns:a16="http://schemas.microsoft.com/office/drawing/2014/main" id="{67E53449-679B-CC46-BF8F-F1C105ECD917}"/>
              </a:ext>
            </a:extLst>
          </p:cNvPr>
          <p:cNvSpPr>
            <a:spLocks noGrp="1"/>
          </p:cNvSpPr>
          <p:nvPr>
            <p:ph type="chart" sz="quarter" idx="13"/>
          </p:nvPr>
        </p:nvSpPr>
        <p:spPr>
          <a:xfrm>
            <a:off x="6346743" y="1600200"/>
            <a:ext cx="2560320" cy="2057400"/>
          </a:xfrm>
          <a:prstGeom prst="rect">
            <a:avLst/>
          </a:prstGeom>
        </p:spPr>
        <p:txBody>
          <a:bodyPr anchor="ctr" anchorCtr="0">
            <a:normAutofit/>
          </a:bodyPr>
          <a:lstStyle>
            <a:lvl1pPr marL="0" indent="0" algn="ctr">
              <a:buFontTx/>
              <a:buNone/>
              <a:defRPr sz="900"/>
            </a:lvl1pPr>
          </a:lstStyle>
          <a:p>
            <a:r>
              <a:rPr lang="en-US" smtClean="0"/>
              <a:t>Click icon to add chart</a:t>
            </a:r>
            <a:endParaRPr lang="en-US"/>
          </a:p>
        </p:txBody>
      </p:sp>
      <p:sp>
        <p:nvSpPr>
          <p:cNvPr id="8" name="Chart Placeholder 4">
            <a:extLst>
              <a:ext uri="{FF2B5EF4-FFF2-40B4-BE49-F238E27FC236}">
                <a16:creationId xmlns:a16="http://schemas.microsoft.com/office/drawing/2014/main" id="{964DD178-5836-D24D-9CF5-2E0FDE4934E6}"/>
              </a:ext>
            </a:extLst>
          </p:cNvPr>
          <p:cNvSpPr>
            <a:spLocks noGrp="1"/>
          </p:cNvSpPr>
          <p:nvPr>
            <p:ph type="chart" sz="quarter" idx="14"/>
          </p:nvPr>
        </p:nvSpPr>
        <p:spPr>
          <a:xfrm>
            <a:off x="169207" y="4114800"/>
            <a:ext cx="2560320" cy="2057400"/>
          </a:xfrm>
          <a:prstGeom prst="rect">
            <a:avLst/>
          </a:prstGeom>
        </p:spPr>
        <p:txBody>
          <a:bodyPr anchor="ctr" anchorCtr="0">
            <a:normAutofit/>
          </a:bodyPr>
          <a:lstStyle>
            <a:lvl1pPr marL="0" indent="0" algn="ctr">
              <a:buFontTx/>
              <a:buNone/>
              <a:defRPr sz="900"/>
            </a:lvl1pPr>
          </a:lstStyle>
          <a:p>
            <a:r>
              <a:rPr lang="en-US" smtClean="0"/>
              <a:t>Click icon to add chart</a:t>
            </a:r>
            <a:endParaRPr lang="en-US"/>
          </a:p>
        </p:txBody>
      </p:sp>
      <p:sp>
        <p:nvSpPr>
          <p:cNvPr id="9" name="Chart Placeholder 5">
            <a:extLst>
              <a:ext uri="{FF2B5EF4-FFF2-40B4-BE49-F238E27FC236}">
                <a16:creationId xmlns:a16="http://schemas.microsoft.com/office/drawing/2014/main" id="{CB0AE243-8D47-2941-B6AB-7A7BFCBEE1B2}"/>
              </a:ext>
            </a:extLst>
          </p:cNvPr>
          <p:cNvSpPr>
            <a:spLocks noGrp="1"/>
          </p:cNvSpPr>
          <p:nvPr>
            <p:ph type="chart" sz="quarter" idx="15"/>
          </p:nvPr>
        </p:nvSpPr>
        <p:spPr>
          <a:xfrm>
            <a:off x="3291840" y="4114800"/>
            <a:ext cx="2560320" cy="2057400"/>
          </a:xfrm>
          <a:prstGeom prst="rect">
            <a:avLst/>
          </a:prstGeom>
        </p:spPr>
        <p:txBody>
          <a:bodyPr anchor="ctr" anchorCtr="0">
            <a:normAutofit/>
          </a:bodyPr>
          <a:lstStyle>
            <a:lvl1pPr marL="0" indent="0" algn="ctr">
              <a:buFontTx/>
              <a:buNone/>
              <a:defRPr sz="900"/>
            </a:lvl1pPr>
          </a:lstStyle>
          <a:p>
            <a:r>
              <a:rPr lang="en-US" smtClean="0"/>
              <a:t>Click icon to add chart</a:t>
            </a:r>
            <a:endParaRPr lang="en-US"/>
          </a:p>
        </p:txBody>
      </p:sp>
      <p:sp>
        <p:nvSpPr>
          <p:cNvPr id="10" name="Chart Placeholder 6">
            <a:extLst>
              <a:ext uri="{FF2B5EF4-FFF2-40B4-BE49-F238E27FC236}">
                <a16:creationId xmlns:a16="http://schemas.microsoft.com/office/drawing/2014/main" id="{C99EE39F-D270-8347-9E90-33ACBAEA0719}"/>
              </a:ext>
            </a:extLst>
          </p:cNvPr>
          <p:cNvSpPr>
            <a:spLocks noGrp="1"/>
          </p:cNvSpPr>
          <p:nvPr>
            <p:ph type="chart" sz="quarter" idx="16"/>
          </p:nvPr>
        </p:nvSpPr>
        <p:spPr>
          <a:xfrm>
            <a:off x="6346743" y="4114800"/>
            <a:ext cx="2560320" cy="2057400"/>
          </a:xfrm>
          <a:prstGeom prst="rect">
            <a:avLst/>
          </a:prstGeom>
        </p:spPr>
        <p:txBody>
          <a:bodyPr anchor="ctr" anchorCtr="0">
            <a:normAutofit/>
          </a:bodyPr>
          <a:lstStyle>
            <a:lvl1pPr marL="0" indent="0" algn="ctr">
              <a:buFontTx/>
              <a:buNone/>
              <a:defRPr sz="900"/>
            </a:lvl1pPr>
          </a:lstStyle>
          <a:p>
            <a:r>
              <a:rPr lang="en-US" smtClean="0"/>
              <a:t>Click icon to add chart</a:t>
            </a:r>
            <a:endParaRPr lang="en-US"/>
          </a:p>
        </p:txBody>
      </p:sp>
      <p:sp>
        <p:nvSpPr>
          <p:cNvPr id="12" name="Content Placeholder 1">
            <a:extLst>
              <a:ext uri="{FF2B5EF4-FFF2-40B4-BE49-F238E27FC236}">
                <a16:creationId xmlns:a16="http://schemas.microsoft.com/office/drawing/2014/main" id="{5ACDF6B2-62B8-404E-8D30-594804419392}"/>
              </a:ext>
            </a:extLst>
          </p:cNvPr>
          <p:cNvSpPr>
            <a:spLocks noGrp="1"/>
          </p:cNvSpPr>
          <p:nvPr>
            <p:ph idx="17"/>
          </p:nvPr>
        </p:nvSpPr>
        <p:spPr>
          <a:xfrm>
            <a:off x="236937" y="673101"/>
            <a:ext cx="8684871" cy="800099"/>
          </a:xfrm>
          <a:prstGeom prst="rect">
            <a:avLst/>
          </a:prstGeom>
        </p:spPr>
        <p:txBody>
          <a:bodyPr numCol="1" anchor="ctr"/>
          <a:lstStyle>
            <a:lvl1pPr marL="0" indent="0" algn="ctr">
              <a:buFont typeface="Wells Fargo Sans" panose="020B0503020203020204" pitchFamily="34" charset="0"/>
              <a:buNone/>
              <a:tabLst>
                <a:tab pos="4024313" algn="r"/>
              </a:tabLst>
              <a:defRPr>
                <a:solidFill>
                  <a:schemeClr val="tx1"/>
                </a:solidFill>
              </a:defRPr>
            </a:lvl1pPr>
            <a:lvl2pPr marL="342900" indent="-171450">
              <a:tabLst>
                <a:tab pos="4024313" algn="r"/>
              </a:tabLst>
              <a:defRPr/>
            </a:lvl2pPr>
            <a:lvl3pPr marL="514350" indent="-171450">
              <a:tabLst>
                <a:tab pos="4024313" algn="r"/>
              </a:tabLst>
              <a:defRPr/>
            </a:lvl3pPr>
            <a:lvl4pPr marL="685800" indent="-171450">
              <a:tabLst>
                <a:tab pos="4024313" algn="r"/>
              </a:tabLst>
              <a:defRPr/>
            </a:lvl4pPr>
            <a:lvl5pPr marL="857250" indent="-171450">
              <a:tabLst>
                <a:tab pos="4024313" algn="r"/>
              </a:tabLst>
              <a:defRPr/>
            </a:lvl5pPr>
            <a:lvl6pPr marL="1028700" indent="-171450">
              <a:tabLst>
                <a:tab pos="4024313" algn="r"/>
              </a:tabLst>
              <a:defRPr/>
            </a:lvl6pPr>
            <a:lvl7pPr marL="1200150" indent="-171450">
              <a:tabLst>
                <a:tab pos="4024313" algn="r"/>
              </a:tabLst>
              <a:defRPr/>
            </a:lvl7pPr>
            <a:lvl8pPr marL="1371600" indent="-171450">
              <a:tabLst>
                <a:tab pos="4024313" algn="r"/>
              </a:tabLst>
              <a:defRPr/>
            </a:lvl8pPr>
            <a:lvl9pPr marL="1543050" indent="-171450">
              <a:tabLst>
                <a:tab pos="4024313" algn="r"/>
              </a:tabLst>
              <a:defRPr/>
            </a:lvl9pPr>
          </a:lstStyle>
          <a:p>
            <a:pPr lvl="0"/>
            <a:endParaRPr lang="en-US" dirty="0"/>
          </a:p>
        </p:txBody>
      </p:sp>
      <p:sp>
        <p:nvSpPr>
          <p:cNvPr id="14"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5" name="Subtitle">
            <a:extLst>
              <a:ext uri="{FF2B5EF4-FFF2-40B4-BE49-F238E27FC236}">
                <a16:creationId xmlns:a16="http://schemas.microsoft.com/office/drawing/2014/main" id="{DCD36CB7-C5B7-427E-B007-04E7C37DC940}"/>
              </a:ext>
            </a:extLst>
          </p:cNvPr>
          <p:cNvSpPr>
            <a:spLocks noGrp="1"/>
          </p:cNvSpPr>
          <p:nvPr>
            <p:ph type="subTitle" idx="18"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
        <p:nvSpPr>
          <p:cNvPr id="16"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smtClean="0"/>
              <a:t> [</a:t>
            </a:r>
            <a:r>
              <a:rPr lang="en-US" dirty="0"/>
              <a:t>Slide title]</a:t>
            </a:r>
          </a:p>
        </p:txBody>
      </p:sp>
    </p:spTree>
    <p:extLst>
      <p:ext uri="{BB962C8B-B14F-4D97-AF65-F5344CB8AC3E}">
        <p14:creationId xmlns:p14="http://schemas.microsoft.com/office/powerpoint/2010/main" val="4287708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mmary Option 1">
    <p:spTree>
      <p:nvGrpSpPr>
        <p:cNvPr id="1" name=""/>
        <p:cNvGrpSpPr/>
        <p:nvPr/>
      </p:nvGrpSpPr>
      <p:grpSpPr>
        <a:xfrm>
          <a:off x="0" y="0"/>
          <a:ext cx="0" cy="0"/>
          <a:chOff x="0" y="0"/>
          <a:chExt cx="0" cy="0"/>
        </a:xfrm>
      </p:grpSpPr>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236937" y="647700"/>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2974340" y="647699"/>
            <a:ext cx="5946834" cy="1295403"/>
          </a:xfrm>
          <a:prstGeom prst="rect">
            <a:avLst/>
          </a:prstGeom>
        </p:spPr>
        <p:txBody>
          <a:bodyPr/>
          <a:lstStyle>
            <a:lvl1pPr>
              <a:spcBef>
                <a:spcPts val="400"/>
              </a:spcBef>
              <a:buClr>
                <a:srgbClr val="352B6B"/>
              </a:buClr>
              <a:defRPr sz="1400">
                <a:solidFill>
                  <a:schemeClr val="tx1"/>
                </a:solidFill>
              </a:defRPr>
            </a:lvl1pPr>
            <a:lvl5pPr>
              <a:defRPr/>
            </a:lvl5pPr>
          </a:lstStyle>
          <a:p>
            <a:pPr lvl="0"/>
            <a:endParaRPr lang="en-US" dirty="0"/>
          </a:p>
        </p:txBody>
      </p:sp>
      <p:sp>
        <p:nvSpPr>
          <p:cNvPr id="11" name="Content Placeholder 1">
            <a:extLst>
              <a:ext uri="{FF2B5EF4-FFF2-40B4-BE49-F238E27FC236}">
                <a16:creationId xmlns:a16="http://schemas.microsoft.com/office/drawing/2014/main" id="{18C91035-5E9C-427C-BB14-3C95EF5EA9C7}"/>
              </a:ext>
            </a:extLst>
          </p:cNvPr>
          <p:cNvSpPr>
            <a:spLocks noGrp="1"/>
          </p:cNvSpPr>
          <p:nvPr>
            <p:ph sz="half" idx="11"/>
          </p:nvPr>
        </p:nvSpPr>
        <p:spPr>
          <a:xfrm>
            <a:off x="237572" y="2095495"/>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2" name="Content Placeholder 2">
            <a:extLst>
              <a:ext uri="{FF2B5EF4-FFF2-40B4-BE49-F238E27FC236}">
                <a16:creationId xmlns:a16="http://schemas.microsoft.com/office/drawing/2014/main" id="{086D2EDA-1064-496E-9F5C-3A8317F76DD7}"/>
              </a:ext>
            </a:extLst>
          </p:cNvPr>
          <p:cNvSpPr>
            <a:spLocks noGrp="1"/>
          </p:cNvSpPr>
          <p:nvPr>
            <p:ph sz="half" idx="12"/>
          </p:nvPr>
        </p:nvSpPr>
        <p:spPr>
          <a:xfrm>
            <a:off x="2974975" y="2095495"/>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3" name="Content Placeholder 1">
            <a:extLst>
              <a:ext uri="{FF2B5EF4-FFF2-40B4-BE49-F238E27FC236}">
                <a16:creationId xmlns:a16="http://schemas.microsoft.com/office/drawing/2014/main" id="{18C91035-5E9C-427C-BB14-3C95EF5EA9C7}"/>
              </a:ext>
            </a:extLst>
          </p:cNvPr>
          <p:cNvSpPr>
            <a:spLocks noGrp="1"/>
          </p:cNvSpPr>
          <p:nvPr>
            <p:ph sz="half" idx="13"/>
          </p:nvPr>
        </p:nvSpPr>
        <p:spPr>
          <a:xfrm>
            <a:off x="237572" y="3543290"/>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4" name="Content Placeholder 2">
            <a:extLst>
              <a:ext uri="{FF2B5EF4-FFF2-40B4-BE49-F238E27FC236}">
                <a16:creationId xmlns:a16="http://schemas.microsoft.com/office/drawing/2014/main" id="{086D2EDA-1064-496E-9F5C-3A8317F76DD7}"/>
              </a:ext>
            </a:extLst>
          </p:cNvPr>
          <p:cNvSpPr>
            <a:spLocks noGrp="1"/>
          </p:cNvSpPr>
          <p:nvPr>
            <p:ph sz="half" idx="14"/>
          </p:nvPr>
        </p:nvSpPr>
        <p:spPr>
          <a:xfrm>
            <a:off x="2974975" y="3543290"/>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5" name="Content Placeholder 1">
            <a:extLst>
              <a:ext uri="{FF2B5EF4-FFF2-40B4-BE49-F238E27FC236}">
                <a16:creationId xmlns:a16="http://schemas.microsoft.com/office/drawing/2014/main" id="{18C91035-5E9C-427C-BB14-3C95EF5EA9C7}"/>
              </a:ext>
            </a:extLst>
          </p:cNvPr>
          <p:cNvSpPr>
            <a:spLocks noGrp="1"/>
          </p:cNvSpPr>
          <p:nvPr>
            <p:ph sz="half" idx="15"/>
          </p:nvPr>
        </p:nvSpPr>
        <p:spPr>
          <a:xfrm>
            <a:off x="237572" y="4991085"/>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7" name="Content Placeholder 2">
            <a:extLst>
              <a:ext uri="{FF2B5EF4-FFF2-40B4-BE49-F238E27FC236}">
                <a16:creationId xmlns:a16="http://schemas.microsoft.com/office/drawing/2014/main" id="{086D2EDA-1064-496E-9F5C-3A8317F76DD7}"/>
              </a:ext>
            </a:extLst>
          </p:cNvPr>
          <p:cNvSpPr>
            <a:spLocks noGrp="1"/>
          </p:cNvSpPr>
          <p:nvPr>
            <p:ph sz="half" idx="16"/>
          </p:nvPr>
        </p:nvSpPr>
        <p:spPr>
          <a:xfrm>
            <a:off x="2974975" y="4991085"/>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cxnSp>
        <p:nvCxnSpPr>
          <p:cNvPr id="7" name="Straight Connector 6"/>
          <p:cNvCxnSpPr/>
          <p:nvPr userDrawn="1"/>
        </p:nvCxnSpPr>
        <p:spPr>
          <a:xfrm>
            <a:off x="2974340" y="1943102"/>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8" name="Straight Connector 17"/>
          <p:cNvCxnSpPr/>
          <p:nvPr userDrawn="1"/>
        </p:nvCxnSpPr>
        <p:spPr>
          <a:xfrm>
            <a:off x="2974340" y="3390898"/>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9" name="Straight Connector 18"/>
          <p:cNvCxnSpPr/>
          <p:nvPr userDrawn="1"/>
        </p:nvCxnSpPr>
        <p:spPr>
          <a:xfrm>
            <a:off x="2974340" y="4838693"/>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20" name="Straight Connector 19"/>
          <p:cNvCxnSpPr/>
          <p:nvPr userDrawn="1"/>
        </p:nvCxnSpPr>
        <p:spPr>
          <a:xfrm>
            <a:off x="2974340" y="6286488"/>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sp>
        <p:nvSpPr>
          <p:cNvPr id="21"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22" name="Subtitle">
            <a:extLst>
              <a:ext uri="{FF2B5EF4-FFF2-40B4-BE49-F238E27FC236}">
                <a16:creationId xmlns:a16="http://schemas.microsoft.com/office/drawing/2014/main" id="{DCD36CB7-C5B7-427E-B007-04E7C37DC940}"/>
              </a:ext>
            </a:extLst>
          </p:cNvPr>
          <p:cNvSpPr>
            <a:spLocks noGrp="1"/>
          </p:cNvSpPr>
          <p:nvPr>
            <p:ph type="subTitle" idx="17" hasCustomPrompt="1"/>
          </p:nvPr>
        </p:nvSpPr>
        <p:spPr>
          <a:xfrm>
            <a:off x="236937" y="6400800"/>
            <a:ext cx="8319111" cy="228600"/>
          </a:xfrm>
          <a:prstGeom prst="rect">
            <a:avLst/>
          </a:prstGeom>
        </p:spPr>
        <p:txBody>
          <a:bodyPr>
            <a:noAutofit/>
          </a:bodyPr>
          <a:lstStyle>
            <a:lvl1pPr marL="0" marR="0" indent="0" algn="l" defTabSz="685800"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smtClean="0"/>
              <a:t>Source: </a:t>
            </a:r>
            <a:endParaRPr lang="en-US" dirty="0"/>
          </a:p>
        </p:txBody>
      </p:sp>
      <p:sp>
        <p:nvSpPr>
          <p:cNvPr id="23"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smtClean="0"/>
              <a:t> [</a:t>
            </a:r>
            <a:r>
              <a:rPr lang="en-US" dirty="0"/>
              <a:t>Slide title]</a:t>
            </a:r>
          </a:p>
        </p:txBody>
      </p:sp>
    </p:spTree>
    <p:extLst>
      <p:ext uri="{BB962C8B-B14F-4D97-AF65-F5344CB8AC3E}">
        <p14:creationId xmlns:p14="http://schemas.microsoft.com/office/powerpoint/2010/main" val="1829378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a:extLst>
              <a:ext uri="{FF2B5EF4-FFF2-40B4-BE49-F238E27FC236}">
                <a16:creationId xmlns:a16="http://schemas.microsoft.com/office/drawing/2014/main" id="{3B92F20D-48D7-2E43-BCAC-BA410B21DF1A}"/>
              </a:ext>
            </a:extLst>
          </p:cNvPr>
          <p:cNvSpPr>
            <a:spLocks noGrp="1"/>
          </p:cNvSpPr>
          <p:nvPr>
            <p:ph type="sldNum" sz="quarter" idx="4"/>
          </p:nvPr>
        </p:nvSpPr>
        <p:spPr>
          <a:xfrm>
            <a:off x="8412480" y="6400800"/>
            <a:ext cx="365760" cy="228600"/>
          </a:xfrm>
          <a:prstGeom prst="rect">
            <a:avLst/>
          </a:prstGeom>
        </p:spPr>
        <p:txBody>
          <a:bodyPr vert="horz" lIns="0" tIns="0" rIns="0" bIns="0" rtlCol="0" anchor="b" anchorCtr="0"/>
          <a:lstStyle>
            <a:lvl1pPr algn="r">
              <a:defRPr sz="800">
                <a:solidFill>
                  <a:schemeClr val="tx1"/>
                </a:solidFill>
              </a:defRPr>
            </a:lvl1p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920042150"/>
      </p:ext>
    </p:extLst>
  </p:cSld>
  <p:clrMap bg1="lt1" tx1="dk1" bg2="lt2" tx2="dk2" accent1="accent1" accent2="accent2" accent3="accent3" accent4="accent4" accent5="accent5" accent6="accent6" hlink="hlink" folHlink="folHlink"/>
  <p:sldLayoutIdLst>
    <p:sldLayoutId id="2147483681" r:id="rId1"/>
    <p:sldLayoutId id="2147483685" r:id="rId2"/>
    <p:sldLayoutId id="2147483691" r:id="rId3"/>
    <p:sldLayoutId id="2147483690" r:id="rId4"/>
    <p:sldLayoutId id="2147483689" r:id="rId5"/>
    <p:sldLayoutId id="2147483687" r:id="rId6"/>
    <p:sldLayoutId id="2147483688" r:id="rId7"/>
    <p:sldLayoutId id="2147483693" r:id="rId8"/>
    <p:sldLayoutId id="2147483692" r:id="rId9"/>
    <p:sldLayoutId id="2147483708" r:id="rId10"/>
    <p:sldLayoutId id="2147483698" r:id="rId11"/>
    <p:sldLayoutId id="2147483703" r:id="rId12"/>
    <p:sldLayoutId id="2147483707" r:id="rId13"/>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1200"/>
        </a:spcBef>
        <a:spcAft>
          <a:spcPts val="0"/>
        </a:spcAft>
        <a:buFont typeface="Wells Fargo Sans" panose="020B0503020203020204" pitchFamily="34" charset="0"/>
        <a:buChar char="•"/>
        <a:defRPr sz="1600" kern="1200">
          <a:solidFill>
            <a:schemeClr val="tx1"/>
          </a:solidFill>
          <a:latin typeface="+mn-lt"/>
          <a:ea typeface="+mn-ea"/>
          <a:cs typeface="+mn-cs"/>
        </a:defRPr>
      </a:lvl1pPr>
      <a:lvl2pPr marL="3429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2pPr>
      <a:lvl3pPr marL="5143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3pPr>
      <a:lvl4pPr marL="6858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4pPr>
      <a:lvl5pPr marL="8572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5pPr>
      <a:lvl6pPr marL="10287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6pPr>
      <a:lvl7pPr marL="12001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7pPr>
      <a:lvl8pPr marL="137160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8pPr>
      <a:lvl9pPr marL="1543050" indent="-171450" algn="l" defTabSz="685800"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mn-lt"/>
          <a:ea typeface="+mn-ea"/>
          <a:cs typeface="+mn-cs"/>
        </a:defRPr>
      </a:lvl1pPr>
      <a:lvl2pPr marL="342900" algn="l" defTabSz="685800" rtl="0" eaLnBrk="1" latinLnBrk="0" hangingPunct="1">
        <a:defRPr sz="1600" kern="1200">
          <a:solidFill>
            <a:schemeClr val="tx1"/>
          </a:solidFill>
          <a:latin typeface="+mn-lt"/>
          <a:ea typeface="+mn-ea"/>
          <a:cs typeface="+mn-cs"/>
        </a:defRPr>
      </a:lvl2pPr>
      <a:lvl3pPr marL="685800" algn="l" defTabSz="685800" rtl="0" eaLnBrk="1" latinLnBrk="0" hangingPunct="1">
        <a:defRPr sz="1600" kern="1200">
          <a:solidFill>
            <a:schemeClr val="tx1"/>
          </a:solidFill>
          <a:latin typeface="+mn-lt"/>
          <a:ea typeface="+mn-ea"/>
          <a:cs typeface="+mn-cs"/>
        </a:defRPr>
      </a:lvl3pPr>
      <a:lvl4pPr marL="1028700" algn="l" defTabSz="685800" rtl="0" eaLnBrk="1" latinLnBrk="0" hangingPunct="1">
        <a:defRPr sz="1600" kern="1200">
          <a:solidFill>
            <a:schemeClr val="tx1"/>
          </a:solidFill>
          <a:latin typeface="+mn-lt"/>
          <a:ea typeface="+mn-ea"/>
          <a:cs typeface="+mn-cs"/>
        </a:defRPr>
      </a:lvl4pPr>
      <a:lvl5pPr marL="1371600" algn="l" defTabSz="685800" rtl="0" eaLnBrk="1" latinLnBrk="0" hangingPunct="1">
        <a:defRPr sz="1600" kern="1200">
          <a:solidFill>
            <a:schemeClr val="tx1"/>
          </a:solidFill>
          <a:latin typeface="+mn-lt"/>
          <a:ea typeface="+mn-ea"/>
          <a:cs typeface="+mn-cs"/>
        </a:defRPr>
      </a:lvl5pPr>
      <a:lvl6pPr marL="1714500" algn="l" defTabSz="685800" rtl="0" eaLnBrk="1" latinLnBrk="0" hangingPunct="1">
        <a:defRPr sz="1600" kern="1200">
          <a:solidFill>
            <a:schemeClr val="tx1"/>
          </a:solidFill>
          <a:latin typeface="+mn-lt"/>
          <a:ea typeface="+mn-ea"/>
          <a:cs typeface="+mn-cs"/>
        </a:defRPr>
      </a:lvl6pPr>
      <a:lvl7pPr marL="2057400" algn="l" defTabSz="685800" rtl="0" eaLnBrk="1" latinLnBrk="0" hangingPunct="1">
        <a:defRPr sz="1600" kern="1200">
          <a:solidFill>
            <a:schemeClr val="tx1"/>
          </a:solidFill>
          <a:latin typeface="+mn-lt"/>
          <a:ea typeface="+mn-ea"/>
          <a:cs typeface="+mn-cs"/>
        </a:defRPr>
      </a:lvl7pPr>
      <a:lvl8pPr marL="2400300" algn="l" defTabSz="685800" rtl="0" eaLnBrk="1" latinLnBrk="0" hangingPunct="1">
        <a:defRPr sz="1600" kern="1200">
          <a:solidFill>
            <a:schemeClr val="tx1"/>
          </a:solidFill>
          <a:latin typeface="+mn-lt"/>
          <a:ea typeface="+mn-ea"/>
          <a:cs typeface="+mn-cs"/>
        </a:defRPr>
      </a:lvl8pPr>
      <a:lvl9pPr marL="2743200" algn="l" defTabSz="685800" rtl="0" eaLnBrk="1" latinLnBrk="0" hangingPunct="1">
        <a:defRPr sz="1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orient="horz" pos="288" userDrawn="1">
          <p15:clr>
            <a:srgbClr val="F26B43"/>
          </p15:clr>
        </p15:guide>
        <p15:guide id="8" pos="230" userDrawn="1">
          <p15:clr>
            <a:srgbClr val="F26B43"/>
          </p15:clr>
        </p15:guide>
        <p15:guide id="9" pos="5530" userDrawn="1">
          <p15:clr>
            <a:srgbClr val="F26B43"/>
          </p15:clr>
        </p15:guide>
        <p15:guide id="10" orient="horz" pos="1008" userDrawn="1">
          <p15:clr>
            <a:srgbClr val="F26B43"/>
          </p15:clr>
        </p15:guide>
        <p15:guide id="11" orient="horz" pos="3888" userDrawn="1">
          <p15:clr>
            <a:srgbClr val="F26B43"/>
          </p15:clr>
        </p15:guide>
        <p15:guide id="12"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jay.bryson@wellsfarg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8" Type="http://schemas.openxmlformats.org/officeDocument/2006/relationships/hyperlink" Target="mailto:Sarah.house@wellsfargo.com" TargetMode="External"/><Relationship Id="rId13" Type="http://schemas.openxmlformats.org/officeDocument/2006/relationships/hyperlink" Target="mailto:Jennifer.licis@wellsfargo.com" TargetMode="External"/><Relationship Id="rId3" Type="http://schemas.openxmlformats.org/officeDocument/2006/relationships/hyperlink" Target="mailto:Mark.vitner@wellsfargo.com" TargetMode="External"/><Relationship Id="rId7" Type="http://schemas.openxmlformats.org/officeDocument/2006/relationships/hyperlink" Target="mailto:Azhar.Iqbal@wellsfargo.com" TargetMode="External"/><Relationship Id="rId12" Type="http://schemas.openxmlformats.org/officeDocument/2006/relationships/hyperlink" Target="mailto:Shannon.seery@wellsfargo.com" TargetMode="External"/><Relationship Id="rId17" Type="http://schemas.openxmlformats.org/officeDocument/2006/relationships/hyperlink" Target="mailto:coren.burton@wellsfargo.com" TargetMode="External"/><Relationship Id="rId2" Type="http://schemas.openxmlformats.org/officeDocument/2006/relationships/hyperlink" Target="mailto:Jay.bryson@wellsfargo.com" TargetMode="External"/><Relationship Id="rId16" Type="http://schemas.openxmlformats.org/officeDocument/2006/relationships/hyperlink" Target="mailto:Nicole.cervi@wellsfargo.com" TargetMode="External"/><Relationship Id="rId1" Type="http://schemas.openxmlformats.org/officeDocument/2006/relationships/slideLayout" Target="../slideLayouts/slideLayout13.xml"/><Relationship Id="rId6" Type="http://schemas.openxmlformats.org/officeDocument/2006/relationships/hyperlink" Target="mailto:tim.Quinlan@wellsfargo.com" TargetMode="External"/><Relationship Id="rId11" Type="http://schemas.openxmlformats.org/officeDocument/2006/relationships/hyperlink" Target="mailto:Brendan.mckenna@wellsfargo.com" TargetMode="External"/><Relationship Id="rId5" Type="http://schemas.openxmlformats.org/officeDocument/2006/relationships/hyperlink" Target="mailto:nicholas.Bennenbroek@wellsfargo.com" TargetMode="External"/><Relationship Id="rId15" Type="http://schemas.openxmlformats.org/officeDocument/2006/relationships/hyperlink" Target="mailto:sara.Cotsakis@wellsfargo.com" TargetMode="External"/><Relationship Id="rId10" Type="http://schemas.openxmlformats.org/officeDocument/2006/relationships/hyperlink" Target="mailto:michael.d.Pugliese@wellsfargo.com" TargetMode="External"/><Relationship Id="rId4" Type="http://schemas.openxmlformats.org/officeDocument/2006/relationships/hyperlink" Target="mailto:Sam.bullard@wellsfargo.com" TargetMode="External"/><Relationship Id="rId9" Type="http://schemas.openxmlformats.org/officeDocument/2006/relationships/hyperlink" Target="mailto:charles.dougherty@wellsfargo.com" TargetMode="External"/><Relationship Id="rId14" Type="http://schemas.openxmlformats.org/officeDocument/2006/relationships/hyperlink" Target="mailto:hop.Mathews@wellsfargo.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72DA22B-0666-1647-8A12-A6F6D00A5D21}"/>
              </a:ext>
            </a:extLst>
          </p:cNvPr>
          <p:cNvSpPr>
            <a:spLocks noGrp="1"/>
          </p:cNvSpPr>
          <p:nvPr>
            <p:ph type="ctrTitle"/>
          </p:nvPr>
        </p:nvSpPr>
        <p:spPr/>
        <p:txBody>
          <a:bodyPr/>
          <a:lstStyle/>
          <a:p>
            <a:r>
              <a:rPr lang="en-US" dirty="0" smtClean="0"/>
              <a:t>The U.S. Economic Outlook</a:t>
            </a:r>
            <a:endParaRPr lang="en-US" dirty="0"/>
          </a:p>
        </p:txBody>
      </p:sp>
      <p:sp>
        <p:nvSpPr>
          <p:cNvPr id="7" name="Subtitle">
            <a:extLst>
              <a:ext uri="{FF2B5EF4-FFF2-40B4-BE49-F238E27FC236}">
                <a16:creationId xmlns:a16="http://schemas.microsoft.com/office/drawing/2014/main" id="{E78B65EB-C98D-4048-A9B2-C88B4A957C09}"/>
              </a:ext>
            </a:extLst>
          </p:cNvPr>
          <p:cNvSpPr>
            <a:spLocks noGrp="1"/>
          </p:cNvSpPr>
          <p:nvPr>
            <p:ph type="subTitle" idx="1"/>
          </p:nvPr>
        </p:nvSpPr>
        <p:spPr>
          <a:xfrm>
            <a:off x="365124" y="5074920"/>
            <a:ext cx="5530350" cy="1069402"/>
          </a:xfrm>
        </p:spPr>
        <p:txBody>
          <a:bodyPr/>
          <a:lstStyle/>
          <a:p>
            <a:r>
              <a:rPr lang="en-US" dirty="0" smtClean="0"/>
              <a:t>February 23, 2021</a:t>
            </a:r>
          </a:p>
          <a:p>
            <a:endParaRPr lang="en-US" dirty="0"/>
          </a:p>
          <a:p>
            <a:r>
              <a:rPr lang="en-US" b="1" dirty="0" smtClean="0"/>
              <a:t>Jay Bryson, Ph.D.</a:t>
            </a:r>
            <a:endParaRPr lang="en-US" b="1" dirty="0"/>
          </a:p>
          <a:p>
            <a:r>
              <a:rPr lang="en-US" dirty="0" smtClean="0"/>
              <a:t>Managing Director &amp; Chief Economist | Wells Fargo Securities, LLC</a:t>
            </a:r>
            <a:endParaRPr lang="en-US" dirty="0"/>
          </a:p>
          <a:p>
            <a:r>
              <a:rPr lang="en-US" dirty="0" smtClean="0">
                <a:hlinkClick r:id="rId2"/>
              </a:rPr>
              <a:t>jay.bryson@wellsfargo.com</a:t>
            </a:r>
            <a:r>
              <a:rPr lang="en-US" dirty="0" smtClean="0"/>
              <a:t> | 704-410-3274</a:t>
            </a:r>
            <a:endParaRPr lang="en-US" dirty="0"/>
          </a:p>
        </p:txBody>
      </p:sp>
    </p:spTree>
    <p:extLst>
      <p:ext uri="{BB962C8B-B14F-4D97-AF65-F5344CB8AC3E}">
        <p14:creationId xmlns:p14="http://schemas.microsoft.com/office/powerpoint/2010/main" val="475075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Excess Savings</a:t>
            </a:r>
            <a:endParaRPr lang="en-US" dirty="0"/>
          </a:p>
        </p:txBody>
      </p:sp>
      <p:pic>
        <p:nvPicPr>
          <p:cNvPr id="3" name="Picture 2"/>
          <p:cNvPicPr>
            <a:picLocks noChangeAspect="1"/>
          </p:cNvPicPr>
          <p:nvPr>
            <p:custDataLst>
              <p:tags r:id="rId1"/>
            </p:custDataLst>
          </p:nvPr>
        </p:nvPicPr>
        <p:blipFill>
          <a:blip r:embed="rId3"/>
          <a:stretch>
            <a:fillRect/>
          </a:stretch>
        </p:blipFill>
        <p:spPr>
          <a:xfrm>
            <a:off x="2290763" y="877095"/>
            <a:ext cx="6598987"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10</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U.S. Department of Commerce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nvPr>
        </p:nvGraphicFramePr>
        <p:xfrm>
          <a:off x="23653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Households</a:t>
                      </a:r>
                      <a:r>
                        <a:rPr lang="en-US" baseline="0" dirty="0" smtClean="0">
                          <a:solidFill>
                            <a:schemeClr val="tx1"/>
                          </a:solidFill>
                        </a:rPr>
                        <a:t> are sitting on a significant amount of potential spending power</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6704668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Job Loss by Industry</a:t>
            </a:r>
            <a:endParaRPr lang="en-US" dirty="0"/>
          </a:p>
        </p:txBody>
      </p:sp>
      <p:pic>
        <p:nvPicPr>
          <p:cNvPr id="6" name="Picture 5"/>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11</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U.S. Department of Labor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nvPr>
        </p:nvGraphicFramePr>
        <p:xfrm>
          <a:off x="236538" y="819150"/>
          <a:ext cx="1926205" cy="155448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Job</a:t>
                      </a:r>
                      <a:r>
                        <a:rPr lang="en-US" baseline="0" dirty="0" smtClean="0">
                          <a:solidFill>
                            <a:schemeClr val="tx1"/>
                          </a:solidFill>
                        </a:rPr>
                        <a:t> losses have been concentrated in the lowest-paying industries</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2713416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 by Income</a:t>
            </a:r>
            <a:endParaRPr lang="en-US" dirty="0"/>
          </a:p>
        </p:txBody>
      </p:sp>
      <p:pic>
        <p:nvPicPr>
          <p:cNvPr id="3" name="Picture 2"/>
          <p:cNvPicPr>
            <a:picLocks noChangeAspect="1"/>
          </p:cNvPicPr>
          <p:nvPr>
            <p:custDataLst>
              <p:tags r:id="rId1"/>
            </p:custDataLst>
          </p:nvPr>
        </p:nvPicPr>
        <p:blipFill>
          <a:blip r:embed="rId3"/>
          <a:stretch>
            <a:fillRect/>
          </a:stretch>
        </p:blipFill>
        <p:spPr>
          <a:xfrm>
            <a:off x="2290763" y="877095"/>
            <a:ext cx="6630986" cy="5085804"/>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12</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U.S. Department of Labor, Moody’s Analytics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nvPr>
        </p:nvGraphicFramePr>
        <p:xfrm>
          <a:off x="236538" y="819150"/>
          <a:ext cx="1926205" cy="204216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High</a:t>
                      </a:r>
                      <a:r>
                        <a:rPr lang="en-US" baseline="0" dirty="0" smtClean="0">
                          <a:solidFill>
                            <a:schemeClr val="tx1"/>
                          </a:solidFill>
                        </a:rPr>
                        <a:t> income individuals account for a large proportion of overall consumer spending</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345993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Household Debt-to-Income</a:t>
            </a:r>
            <a:endParaRPr lang="en-US" dirty="0"/>
          </a:p>
        </p:txBody>
      </p:sp>
      <p:pic>
        <p:nvPicPr>
          <p:cNvPr id="3" name="Picture 2"/>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13</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Federal Reserve </a:t>
            </a:r>
            <a:r>
              <a:rPr lang="en-US" altLang="en-US" dirty="0" smtClean="0">
                <a:ea typeface="MS PGothic" panose="020B0600070205080204" pitchFamily="34" charset="-128"/>
              </a:rPr>
              <a:t>Board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nvPr>
        </p:nvGraphicFramePr>
        <p:xfrm>
          <a:off x="236538" y="819150"/>
          <a:ext cx="1926205" cy="155448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Households have de-levered</a:t>
                      </a:r>
                      <a:r>
                        <a:rPr lang="en-US" baseline="0" dirty="0" smtClean="0">
                          <a:solidFill>
                            <a:schemeClr val="tx1"/>
                          </a:solidFill>
                        </a:rPr>
                        <a:t> significantly over the past decade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2221868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Household Financial Obligations</a:t>
            </a:r>
            <a:endParaRPr lang="en-US" dirty="0"/>
          </a:p>
        </p:txBody>
      </p:sp>
      <p:pic>
        <p:nvPicPr>
          <p:cNvPr id="3" name="Picture 2"/>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14</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Federal Reserve Board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nvPr>
        </p:nvGraphicFramePr>
        <p:xfrm>
          <a:off x="23653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The</a:t>
                      </a:r>
                      <a:r>
                        <a:rPr lang="en-US" baseline="0" dirty="0" smtClean="0">
                          <a:solidFill>
                            <a:schemeClr val="tx1"/>
                          </a:solidFill>
                        </a:rPr>
                        <a:t> financial obligations ratio stands at its lowest level in at least 40 years</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803856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U.S. GDP Growth</a:t>
            </a:r>
            <a:endParaRPr lang="en-US" dirty="0"/>
          </a:p>
        </p:txBody>
      </p:sp>
      <p:pic>
        <p:nvPicPr>
          <p:cNvPr id="6" name="Picture 5"/>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15</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a:ea typeface="MS PGothic" panose="020B0600070205080204" pitchFamily="34" charset="-128"/>
              </a:rPr>
              <a:t>U.S. Department of the </a:t>
            </a:r>
            <a:r>
              <a:rPr lang="en-US" altLang="en-US" dirty="0" smtClean="0">
                <a:ea typeface="MS PGothic" panose="020B0600070205080204" pitchFamily="34" charset="-128"/>
              </a:rPr>
              <a:t>Commerce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713385951"/>
              </p:ext>
            </p:extLst>
          </p:nvPr>
        </p:nvGraphicFramePr>
        <p:xfrm>
          <a:off x="23653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Growth</a:t>
                      </a:r>
                      <a:r>
                        <a:rPr lang="en-US" baseline="0" dirty="0" smtClean="0">
                          <a:solidFill>
                            <a:schemeClr val="tx1"/>
                          </a:solidFill>
                        </a:rPr>
                        <a:t> in real GDP should be robust later this year as the economy fully re-opens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3158283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COVID Cases</a:t>
            </a:r>
            <a:endParaRPr lang="en-US" dirty="0"/>
          </a:p>
        </p:txBody>
      </p:sp>
      <p:pic>
        <p:nvPicPr>
          <p:cNvPr id="6" name="Picture 5"/>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16</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Bloomberg LP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1029445671"/>
              </p:ext>
            </p:extLst>
          </p:nvPr>
        </p:nvGraphicFramePr>
        <p:xfrm>
          <a:off x="236538" y="819150"/>
          <a:ext cx="1926205" cy="204216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The</a:t>
                      </a:r>
                      <a:r>
                        <a:rPr lang="en-US" baseline="0" dirty="0" smtClean="0">
                          <a:solidFill>
                            <a:schemeClr val="tx1"/>
                          </a:solidFill>
                        </a:rPr>
                        <a:t> evolution of the pandemic in coming months is clearly the most notable risk to the forecast</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3668979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Unemployment Rate</a:t>
            </a:r>
            <a:endParaRPr lang="en-US" dirty="0"/>
          </a:p>
        </p:txBody>
      </p:sp>
      <p:pic>
        <p:nvPicPr>
          <p:cNvPr id="6" name="Picture 5"/>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17</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U.S. Department of Labor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224841455"/>
              </p:ext>
            </p:extLst>
          </p:nvPr>
        </p:nvGraphicFramePr>
        <p:xfrm>
          <a:off x="23653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The</a:t>
                      </a:r>
                      <a:r>
                        <a:rPr lang="en-US" baseline="0" dirty="0" smtClean="0">
                          <a:solidFill>
                            <a:schemeClr val="tx1"/>
                          </a:solidFill>
                        </a:rPr>
                        <a:t> unemployment rate should recede further over the next two years</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3008863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Inflation</a:t>
            </a:r>
            <a:endParaRPr lang="en-US" dirty="0"/>
          </a:p>
        </p:txBody>
      </p:sp>
      <p:pic>
        <p:nvPicPr>
          <p:cNvPr id="9" name="Picture 8"/>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18</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a:ea typeface="MS PGothic" panose="020B0600070205080204" pitchFamily="34" charset="-128"/>
              </a:rPr>
              <a:t>U.S. Department of the </a:t>
            </a:r>
            <a:r>
              <a:rPr lang="en-US" altLang="en-US" dirty="0" smtClean="0">
                <a:ea typeface="MS PGothic" panose="020B0600070205080204" pitchFamily="34" charset="-128"/>
              </a:rPr>
              <a:t>Labor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3414599192"/>
              </p:ext>
            </p:extLst>
          </p:nvPr>
        </p:nvGraphicFramePr>
        <p:xfrm>
          <a:off x="236538" y="819150"/>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Will inflation move higher in coming months?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2121425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Rates Forecast</a:t>
            </a:r>
            <a:endParaRPr lang="en-US" dirty="0"/>
          </a:p>
        </p:txBody>
      </p:sp>
      <p:pic>
        <p:nvPicPr>
          <p:cNvPr id="6" name="Picture 5"/>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19</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Federal Reserve Board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2904648079"/>
              </p:ext>
            </p:extLst>
          </p:nvPr>
        </p:nvGraphicFramePr>
        <p:xfrm>
          <a:off x="236538" y="819150"/>
          <a:ext cx="1926205" cy="155448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Rates likely will remain depressed for the foreseeable future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462047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Consumer Spending</a:t>
            </a:r>
          </a:p>
        </p:txBody>
      </p:sp>
      <p:pic>
        <p:nvPicPr>
          <p:cNvPr id="8" name="Picture 7"/>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2</a:t>
            </a:fld>
            <a:endParaRPr lang="en-US" dirty="0"/>
          </a:p>
        </p:txBody>
      </p:sp>
      <p:sp>
        <p:nvSpPr>
          <p:cNvPr id="5" name="Subtitle 4"/>
          <p:cNvSpPr>
            <a:spLocks noGrp="1"/>
          </p:cNvSpPr>
          <p:nvPr>
            <p:ph type="subTitle" idx="12"/>
          </p:nvPr>
        </p:nvSpPr>
        <p:spPr/>
        <p:txBody>
          <a:bodyPr/>
          <a:lstStyle/>
          <a:p>
            <a:r>
              <a:rPr lang="en-US" dirty="0" smtClean="0"/>
              <a:t>Source: U.S. Department of Commerce and Wells Fargo Securities, February 2021</a:t>
            </a:r>
            <a:endParaRPr lang="en-US" dirty="0"/>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3291958663"/>
              </p:ext>
            </p:extLst>
          </p:nvPr>
        </p:nvGraphicFramePr>
        <p:xfrm>
          <a:off x="23653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Real consumer spending lost</a:t>
                      </a:r>
                      <a:r>
                        <a:rPr lang="en-US" baseline="0" dirty="0" smtClean="0">
                          <a:solidFill>
                            <a:schemeClr val="tx1"/>
                          </a:solidFill>
                        </a:rPr>
                        <a:t> significant momentum at the end of last year</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3983045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solidFill>
            <a:schemeClr val="accent1"/>
          </a:solidFill>
        </p:spPr>
        <p:txBody>
          <a:bodyPr/>
          <a:lstStyle/>
          <a:p>
            <a:r>
              <a:rPr lang="en-US" dirty="0" smtClean="0"/>
              <a:t>Economists</a:t>
            </a:r>
            <a:endParaRPr lang="en-US"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729106490"/>
              </p:ext>
            </p:extLst>
          </p:nvPr>
        </p:nvGraphicFramePr>
        <p:xfrm>
          <a:off x="92075" y="980293"/>
          <a:ext cx="4403725" cy="2514600"/>
        </p:xfrm>
        <a:graphic>
          <a:graphicData uri="http://schemas.openxmlformats.org/drawingml/2006/table">
            <a:tbl>
              <a:tblPr firstRow="1" bandRow="1">
                <a:tableStyleId>{5C22544A-7EE6-4342-B048-85BDC9FD1C3A}</a:tableStyleId>
              </a:tblPr>
              <a:tblGrid>
                <a:gridCol w="2202551">
                  <a:extLst>
                    <a:ext uri="{9D8B030D-6E8A-4147-A177-3AD203B41FA5}">
                      <a16:colId xmlns:a16="http://schemas.microsoft.com/office/drawing/2014/main" val="1799378117"/>
                    </a:ext>
                  </a:extLst>
                </a:gridCol>
                <a:gridCol w="2201174">
                  <a:extLst>
                    <a:ext uri="{9D8B030D-6E8A-4147-A177-3AD203B41FA5}">
                      <a16:colId xmlns:a16="http://schemas.microsoft.com/office/drawing/2014/main" val="251088789"/>
                    </a:ext>
                  </a:extLst>
                </a:gridCol>
              </a:tblGrid>
              <a:tr h="228600">
                <a:tc>
                  <a:txBody>
                    <a:bodyPr/>
                    <a:lstStyle/>
                    <a:p>
                      <a:r>
                        <a:rPr lang="en-US" sz="900" b="0" dirty="0" smtClean="0">
                          <a:solidFill>
                            <a:schemeClr val="tx1"/>
                          </a:solidFill>
                        </a:rPr>
                        <a:t>Jay H. Bryson, Chief Economist</a:t>
                      </a:r>
                      <a:endParaRPr lang="en-US" sz="900" b="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2"/>
                        </a:rPr>
                        <a:t>jay.bryson@wellsfargo.com</a:t>
                      </a:r>
                      <a:endParaRPr lang="en-US" sz="900" b="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15516997"/>
                  </a:ext>
                </a:extLst>
              </a:tr>
              <a:tr h="228600">
                <a:tc>
                  <a:txBody>
                    <a:bodyPr/>
                    <a:lstStyle/>
                    <a:p>
                      <a:r>
                        <a:rPr lang="en-US" sz="900" b="0" dirty="0" smtClean="0">
                          <a:solidFill>
                            <a:schemeClr val="tx1"/>
                          </a:solidFill>
                        </a:rPr>
                        <a:t>Mark Vitner, Senior Economist</a:t>
                      </a:r>
                      <a:endParaRPr lang="en-US" sz="900" b="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3"/>
                        </a:rPr>
                        <a:t>mark.vitner@wellsfargo.com</a:t>
                      </a:r>
                      <a:endParaRPr lang="en-US" sz="900" b="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19841598"/>
                  </a:ext>
                </a:extLst>
              </a:tr>
              <a:tr h="228600">
                <a:tc>
                  <a:txBody>
                    <a:bodyPr/>
                    <a:lstStyle/>
                    <a:p>
                      <a:r>
                        <a:rPr lang="en-US" sz="900" b="0" dirty="0" smtClean="0">
                          <a:solidFill>
                            <a:schemeClr val="tx1"/>
                          </a:solidFill>
                        </a:rPr>
                        <a:t>Sam Bullard,</a:t>
                      </a:r>
                      <a:r>
                        <a:rPr lang="en-US" sz="900" b="0" baseline="0" dirty="0" smtClean="0">
                          <a:solidFill>
                            <a:schemeClr val="tx1"/>
                          </a:solidFill>
                        </a:rPr>
                        <a:t> Senior Economist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4"/>
                        </a:rPr>
                        <a:t>sam.bullard@wellsfargo.com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27963723"/>
                  </a:ext>
                </a:extLst>
              </a:tr>
              <a:tr h="228600">
                <a:tc>
                  <a:txBody>
                    <a:bodyPr/>
                    <a:lstStyle/>
                    <a:p>
                      <a:r>
                        <a:rPr lang="en-US" sz="900" b="0" dirty="0" smtClean="0">
                          <a:solidFill>
                            <a:schemeClr val="tx1"/>
                          </a:solidFill>
                        </a:rPr>
                        <a:t>Nick Bennenbroek, International Economist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5"/>
                        </a:rPr>
                        <a:t>nicholas.bennenbroek@wellsfargo.com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6699850"/>
                  </a:ext>
                </a:extLst>
              </a:tr>
              <a:tr h="228600">
                <a:tc>
                  <a:txBody>
                    <a:bodyPr/>
                    <a:lstStyle/>
                    <a:p>
                      <a:r>
                        <a:rPr lang="en-US" sz="900" b="0" dirty="0" smtClean="0">
                          <a:solidFill>
                            <a:schemeClr val="tx1"/>
                          </a:solidFill>
                        </a:rPr>
                        <a:t>Tim Quinlan, Senior Economist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6"/>
                        </a:rPr>
                        <a:t>tim.quinlan@wellsfargo.com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68525585"/>
                  </a:ext>
                </a:extLst>
              </a:tr>
              <a:tr h="228600">
                <a:tc>
                  <a:txBody>
                    <a:bodyPr/>
                    <a:lstStyle/>
                    <a:p>
                      <a:r>
                        <a:rPr lang="en-US" sz="900" b="0" dirty="0" smtClean="0">
                          <a:solidFill>
                            <a:schemeClr val="tx1"/>
                          </a:solidFill>
                        </a:rPr>
                        <a:t>Azhar Iqbal, Econometrician</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7"/>
                        </a:rPr>
                        <a:t>azhar.Iqbal@wellsfargo.com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6154316"/>
                  </a:ext>
                </a:extLst>
              </a:tr>
              <a:tr h="228600">
                <a:tc>
                  <a:txBody>
                    <a:bodyPr/>
                    <a:lstStyle/>
                    <a:p>
                      <a:r>
                        <a:rPr lang="en-US" sz="900" b="0" dirty="0" smtClean="0">
                          <a:solidFill>
                            <a:schemeClr val="tx1"/>
                          </a:solidFill>
                        </a:rPr>
                        <a:t>Sarah House, Senior Economist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8"/>
                        </a:rPr>
                        <a:t>sarah.house@wellsfargo.com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43713102"/>
                  </a:ext>
                </a:extLst>
              </a:tr>
              <a:tr h="228600">
                <a:tc>
                  <a:txBody>
                    <a:bodyPr/>
                    <a:lstStyle/>
                    <a:p>
                      <a:r>
                        <a:rPr lang="en-US" sz="900" b="0" dirty="0" smtClean="0">
                          <a:solidFill>
                            <a:schemeClr val="tx1"/>
                          </a:solidFill>
                        </a:rPr>
                        <a:t>Charlie Dougherty, Economist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9"/>
                        </a:rPr>
                        <a:t>charles.dougherty@wellsfargo.com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17781774"/>
                  </a:ext>
                </a:extLst>
              </a:tr>
              <a:tr h="228600">
                <a:tc>
                  <a:txBody>
                    <a:bodyPr/>
                    <a:lstStyle/>
                    <a:p>
                      <a:r>
                        <a:rPr lang="en-US" sz="900" b="0" dirty="0" smtClean="0">
                          <a:solidFill>
                            <a:schemeClr val="tx1"/>
                          </a:solidFill>
                        </a:rPr>
                        <a:t>Michael Pugliese, Economist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10"/>
                        </a:rPr>
                        <a:t>michael.d.pugliese@wellsfargo.com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4725938"/>
                  </a:ext>
                </a:extLst>
              </a:tr>
              <a:tr h="228600">
                <a:tc>
                  <a:txBody>
                    <a:bodyPr/>
                    <a:lstStyle/>
                    <a:p>
                      <a:r>
                        <a:rPr lang="en-US" sz="900" b="0" dirty="0" smtClean="0">
                          <a:solidFill>
                            <a:schemeClr val="tx1"/>
                          </a:solidFill>
                        </a:rPr>
                        <a:t>Brendan McKenna,</a:t>
                      </a:r>
                      <a:r>
                        <a:rPr lang="en-US" sz="900" b="0" baseline="0" dirty="0" smtClean="0">
                          <a:solidFill>
                            <a:schemeClr val="tx1"/>
                          </a:solidFill>
                        </a:rPr>
                        <a:t> International Economist </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11"/>
                        </a:rPr>
                        <a:t>brendan.mckenna@wellsfargo.com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74394731"/>
                  </a:ext>
                </a:extLst>
              </a:tr>
              <a:tr h="228600">
                <a:tc>
                  <a:txBody>
                    <a:bodyPr/>
                    <a:lstStyle/>
                    <a:p>
                      <a:r>
                        <a:rPr lang="en-US" sz="900" b="0" dirty="0" smtClean="0">
                          <a:solidFill>
                            <a:schemeClr val="tx1"/>
                          </a:solidFill>
                        </a:rPr>
                        <a:t>Shannon Seery, Economist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12"/>
                        </a:rPr>
                        <a:t>shannon.seery@wellsfargo.com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44827263"/>
                  </a:ext>
                </a:extLst>
              </a:tr>
            </a:tbl>
          </a:graphicData>
        </a:graphic>
      </p:graphicFrame>
      <p:sp>
        <p:nvSpPr>
          <p:cNvPr id="5" name="Text Placeholder 4"/>
          <p:cNvSpPr>
            <a:spLocks noGrp="1"/>
          </p:cNvSpPr>
          <p:nvPr>
            <p:ph type="body" sz="quarter" idx="3"/>
          </p:nvPr>
        </p:nvSpPr>
        <p:spPr>
          <a:solidFill>
            <a:schemeClr val="accent1"/>
          </a:solidFill>
        </p:spPr>
        <p:txBody>
          <a:bodyPr/>
          <a:lstStyle/>
          <a:p>
            <a:r>
              <a:rPr lang="en-US" dirty="0" smtClean="0"/>
              <a:t>Economic Analysts</a:t>
            </a:r>
            <a:endParaRPr lang="en-US" dirty="0"/>
          </a:p>
        </p:txBody>
      </p:sp>
      <p:sp>
        <p:nvSpPr>
          <p:cNvPr id="6" name="Title 5"/>
          <p:cNvSpPr>
            <a:spLocks noGrp="1"/>
          </p:cNvSpPr>
          <p:nvPr>
            <p:ph type="title"/>
          </p:nvPr>
        </p:nvSpPr>
        <p:spPr>
          <a:xfrm>
            <a:off x="91439" y="123825"/>
            <a:ext cx="8952807" cy="347230"/>
          </a:xfrm>
        </p:spPr>
        <p:txBody>
          <a:bodyPr/>
          <a:lstStyle/>
          <a:p>
            <a:r>
              <a:rPr lang="en-US" dirty="0" smtClean="0">
                <a:solidFill>
                  <a:schemeClr val="accent1"/>
                </a:solidFill>
              </a:rPr>
              <a:t>Wells Fargo Securities Economics Group</a:t>
            </a:r>
            <a:endParaRPr lang="en-US" dirty="0">
              <a:solidFill>
                <a:schemeClr val="accent1"/>
              </a:solidFill>
            </a:endParaRPr>
          </a:p>
        </p:txBody>
      </p:sp>
      <p:sp>
        <p:nvSpPr>
          <p:cNvPr id="8" name="Text Placeholder 7"/>
          <p:cNvSpPr>
            <a:spLocks noGrp="1"/>
          </p:cNvSpPr>
          <p:nvPr>
            <p:ph type="body" sz="quarter" idx="12"/>
          </p:nvPr>
        </p:nvSpPr>
        <p:spPr>
          <a:xfrm>
            <a:off x="4648200" y="2200310"/>
            <a:ext cx="4404360" cy="274320"/>
          </a:xfrm>
          <a:solidFill>
            <a:schemeClr val="accent1"/>
          </a:solidFill>
        </p:spPr>
        <p:txBody>
          <a:bodyPr/>
          <a:lstStyle/>
          <a:p>
            <a:r>
              <a:rPr lang="en-US" dirty="0" smtClean="0"/>
              <a:t>Administrative Assistants</a:t>
            </a:r>
            <a:endParaRPr lang="en-US" dirty="0"/>
          </a:p>
        </p:txBody>
      </p:sp>
      <p:sp>
        <p:nvSpPr>
          <p:cNvPr id="9" name="Content Placeholder 8"/>
          <p:cNvSpPr>
            <a:spLocks noGrp="1"/>
          </p:cNvSpPr>
          <p:nvPr>
            <p:ph sz="half" idx="13"/>
          </p:nvPr>
        </p:nvSpPr>
        <p:spPr>
          <a:xfrm>
            <a:off x="0" y="3494893"/>
            <a:ext cx="9052560" cy="3194303"/>
          </a:xfrm>
        </p:spPr>
        <p:txBody>
          <a:bodyPr lIns="0" tIns="0" rIns="0" bIns="0" anchor="ctr">
            <a:noAutofit/>
          </a:bodyPr>
          <a:lstStyle/>
          <a:p>
            <a:pPr marL="114300" indent="-4763" algn="just">
              <a:lnSpc>
                <a:spcPts val="1000"/>
              </a:lnSpc>
              <a:spcBef>
                <a:spcPts val="400"/>
              </a:spcBef>
              <a:spcAft>
                <a:spcPts val="200"/>
              </a:spcAft>
              <a:buFont typeface="Wingdings" panose="05000000000000000000" pitchFamily="2" charset="2"/>
              <a:buNone/>
              <a:defRPr/>
            </a:pPr>
            <a:r>
              <a:rPr lang="en-US" altLang="en-US" sz="900" dirty="0">
                <a:latin typeface="+mn-lt"/>
              </a:rPr>
              <a:t>This report is produced by the Economics Group of Wells Fargo Securities, LLC, a U.S. broker-dealer registered with the U.S. Securities and Exchange Commission, the Financial Industry Regulatory Authority, and the Securities Investor Protection Corp. Wells Fargo Securities, LLC, distributes this report directly and through affiliates including, but not limited to, Wells Fargo &amp; Company, Wells Fargo Bank N.A., Wells Fargo Clearing Services, LLC, Wells Fargo Securities International Limited, Wells Fargo Securities Europe S.A., Wells Fargo Securities Canada, Ltd., Wells Fargo Securities Asia Limited and Wells Fargo Securities (Japan) Co. Limited. Wells Fargo Securities, LLC is registered with the Commodity Futures Trading Commission as a futures commission merchant and is a member in good standing of the National Futures Association. Wells Fargo Bank, N.A. is registered with the Commodity Futures Trading Commission as a swap dealer and is a member in good standing of the National Futures Association. Wells Fargo Securities, LLC and Wells Fargo Bank, N.A. are generally engaged in the trading of futures and derivative products, any of which may be discussed within this report. </a:t>
            </a:r>
          </a:p>
          <a:p>
            <a:pPr marL="114300" indent="-4763" algn="just">
              <a:lnSpc>
                <a:spcPts val="1000"/>
              </a:lnSpc>
              <a:spcBef>
                <a:spcPts val="400"/>
              </a:spcBef>
              <a:spcAft>
                <a:spcPts val="200"/>
              </a:spcAft>
              <a:buFont typeface="Wingdings" panose="05000000000000000000" pitchFamily="2" charset="2"/>
              <a:buNone/>
              <a:defRPr/>
            </a:pPr>
            <a:r>
              <a:rPr lang="en-US" altLang="en-US" sz="900" dirty="0">
                <a:latin typeface="+mn-lt"/>
              </a:rPr>
              <a:t>The information in this report has been obtained or derived from sources believed by Wells Fargo Securities, LLC to be reliable, but Wells Fargo Securities, LLC does not guarantee its accuracy or completeness, nor does Wells Fargo Securities, LLC assume any liability for any loss that may result from the reliance by any person upon any such information or upon any opinions set forth herein. Such information and opinions are subject to change without notice, are for general information only and are not intended as an offer or solicitation with respect to the purchase or sale of any security or other financial product or as personalized investment advice. Wells Fargo Securities, LLC is a separate legal entity and distinct from affiliated banks and is a wholly owned subsidiary of Wells Fargo &amp; </a:t>
            </a:r>
            <a:r>
              <a:rPr lang="en-US" altLang="en-US" sz="900" dirty="0" smtClean="0">
                <a:latin typeface="+mn-lt"/>
              </a:rPr>
              <a:t>Company  </a:t>
            </a:r>
            <a:r>
              <a:rPr lang="en-US" altLang="en-US" sz="900" dirty="0">
                <a:latin typeface="+mn-lt"/>
              </a:rPr>
              <a:t>© 2021 Wells Fargo Securities, </a:t>
            </a:r>
            <a:r>
              <a:rPr lang="en-US" altLang="en-US" sz="900" dirty="0" smtClean="0">
                <a:latin typeface="+mn-lt"/>
              </a:rPr>
              <a:t>LLC</a:t>
            </a:r>
            <a:endParaRPr lang="en-US" altLang="en-US" sz="900" dirty="0">
              <a:latin typeface="+mn-lt"/>
            </a:endParaRPr>
          </a:p>
          <a:p>
            <a:pPr marL="114300" indent="-4763" algn="just">
              <a:lnSpc>
                <a:spcPts val="1000"/>
              </a:lnSpc>
              <a:spcBef>
                <a:spcPts val="400"/>
              </a:spcBef>
              <a:spcAft>
                <a:spcPts val="200"/>
              </a:spcAft>
              <a:buFont typeface="Wingdings" panose="05000000000000000000" pitchFamily="2" charset="2"/>
              <a:buNone/>
              <a:defRPr/>
            </a:pPr>
            <a:r>
              <a:rPr lang="en-US" altLang="en-US" sz="900" b="1" dirty="0">
                <a:latin typeface="+mn-lt"/>
              </a:rPr>
              <a:t>Important Information for Non-U.S. Recipients</a:t>
            </a:r>
          </a:p>
          <a:p>
            <a:pPr marL="114300" indent="-4763" algn="just">
              <a:lnSpc>
                <a:spcPts val="1000"/>
              </a:lnSpc>
              <a:spcBef>
                <a:spcPts val="400"/>
              </a:spcBef>
              <a:spcAft>
                <a:spcPts val="200"/>
              </a:spcAft>
              <a:buFont typeface="Wingdings" panose="05000000000000000000" pitchFamily="2" charset="2"/>
              <a:buNone/>
              <a:defRPr/>
            </a:pPr>
            <a:r>
              <a:rPr lang="en-US" altLang="en-US" sz="900" dirty="0">
                <a:latin typeface="+mn-lt"/>
              </a:rPr>
              <a:t>For recipients in the United Kingdom, this report is distributed by Wells Fargo Securities International Limited ("WFSIL"). WFSIL is a U.K. incorporated investment firm authorized and regulated by the Financial Conduct Authority. For the purposes of Section 21 of the UK Financial Services and Markets Act 2000 (“the Act”), the content of this report has been approved by WFSIL, an authorized person under the Act. WFSIL does not deal with retail clients as defined in the Directive 2014/65/EU (“MiFID2”). The FCA rules made under the Financial Services and Markets Act 2000 for the protection of retail clients will therefore not apply, nor will the Financial Services Compensation Scheme be available. For recipients in the EEA, this report is distributed by WFSIL or Wells Fargo Securities Europe S.A. (“WFSE”). WFSE is a French incorporated investment firm authorized and regulated by the </a:t>
            </a:r>
            <a:r>
              <a:rPr lang="en-US" altLang="en-US" sz="900" dirty="0" err="1">
                <a:latin typeface="+mn-lt"/>
              </a:rPr>
              <a:t>Autorité</a:t>
            </a:r>
            <a:r>
              <a:rPr lang="en-US" altLang="en-US" sz="900" dirty="0">
                <a:latin typeface="+mn-lt"/>
              </a:rPr>
              <a:t> de </a:t>
            </a:r>
            <a:r>
              <a:rPr lang="en-US" altLang="en-US" sz="900" dirty="0" err="1">
                <a:latin typeface="+mn-lt"/>
              </a:rPr>
              <a:t>contrôle</a:t>
            </a:r>
            <a:r>
              <a:rPr lang="en-US" altLang="en-US" sz="900" dirty="0">
                <a:latin typeface="+mn-lt"/>
              </a:rPr>
              <a:t> </a:t>
            </a:r>
            <a:r>
              <a:rPr lang="en-US" altLang="en-US" sz="900" dirty="0" err="1">
                <a:latin typeface="+mn-lt"/>
              </a:rPr>
              <a:t>prudentiel</a:t>
            </a:r>
            <a:r>
              <a:rPr lang="en-US" altLang="en-US" sz="900" dirty="0">
                <a:latin typeface="+mn-lt"/>
              </a:rPr>
              <a:t> et de </a:t>
            </a:r>
            <a:r>
              <a:rPr lang="en-US" altLang="en-US" sz="900" dirty="0" err="1">
                <a:latin typeface="+mn-lt"/>
              </a:rPr>
              <a:t>résolution</a:t>
            </a:r>
            <a:r>
              <a:rPr lang="en-US" altLang="en-US" sz="900" dirty="0">
                <a:latin typeface="+mn-lt"/>
              </a:rPr>
              <a:t> and the </a:t>
            </a:r>
            <a:r>
              <a:rPr lang="en-US" altLang="en-US" sz="900" dirty="0" err="1">
                <a:latin typeface="+mn-lt"/>
              </a:rPr>
              <a:t>Autorité</a:t>
            </a:r>
            <a:r>
              <a:rPr lang="en-US" altLang="en-US" sz="900" dirty="0">
                <a:latin typeface="+mn-lt"/>
              </a:rPr>
              <a:t> des </a:t>
            </a:r>
            <a:r>
              <a:rPr lang="en-US" altLang="en-US" sz="900" dirty="0" err="1">
                <a:latin typeface="+mn-lt"/>
              </a:rPr>
              <a:t>marchés</a:t>
            </a:r>
            <a:r>
              <a:rPr lang="en-US" altLang="en-US" sz="900" dirty="0">
                <a:latin typeface="+mn-lt"/>
              </a:rPr>
              <a:t> financiers. WFSE does not deal with retail clients as defined in the Directive 2014/65/EU (“MiFID2”). This report is not intended for, and should not be relied upon by, retail clients</a:t>
            </a:r>
            <a:r>
              <a:rPr lang="en-US" altLang="en-US" sz="900" dirty="0" smtClean="0">
                <a:latin typeface="+mn-lt"/>
              </a:rPr>
              <a:t>.</a:t>
            </a:r>
            <a:endParaRPr lang="en-US" altLang="en-US" sz="900" dirty="0">
              <a:latin typeface="+mn-lt"/>
            </a:endParaRPr>
          </a:p>
          <a:p>
            <a:pPr marL="114300" indent="-4763" algn="just">
              <a:lnSpc>
                <a:spcPts val="1000"/>
              </a:lnSpc>
              <a:spcBef>
                <a:spcPts val="400"/>
              </a:spcBef>
              <a:spcAft>
                <a:spcPts val="200"/>
              </a:spcAft>
              <a:buFont typeface="Wingdings" panose="05000000000000000000" pitchFamily="2" charset="2"/>
              <a:buNone/>
              <a:defRPr/>
            </a:pPr>
            <a:r>
              <a:rPr lang="en-US" altLang="en-US" sz="900" dirty="0">
                <a:latin typeface="+mn-lt"/>
              </a:rPr>
              <a:t>SECURITIES: NOT FDIC-INSURED/NOT BANK-GUARANTEED/MAY LOSE VALUE</a:t>
            </a:r>
          </a:p>
        </p:txBody>
      </p:sp>
      <p:graphicFrame>
        <p:nvGraphicFramePr>
          <p:cNvPr id="11" name="Content Placeholder 9"/>
          <p:cNvGraphicFramePr>
            <a:graphicFrameLocks noGrp="1"/>
          </p:cNvGraphicFramePr>
          <p:nvPr>
            <p:ph sz="half" idx="10"/>
            <p:extLst>
              <p:ext uri="{D42A27DB-BD31-4B8C-83A1-F6EECF244321}">
                <p14:modId xmlns:p14="http://schemas.microsoft.com/office/powerpoint/2010/main" val="2075838839"/>
              </p:ext>
            </p:extLst>
          </p:nvPr>
        </p:nvGraphicFramePr>
        <p:xfrm>
          <a:off x="4648200" y="980293"/>
          <a:ext cx="4389120" cy="914400"/>
        </p:xfrm>
        <a:graphic>
          <a:graphicData uri="http://schemas.openxmlformats.org/drawingml/2006/table">
            <a:tbl>
              <a:tblPr firstRow="1" bandRow="1">
                <a:tableStyleId>{5C22544A-7EE6-4342-B048-85BDC9FD1C3A}</a:tableStyleId>
              </a:tblPr>
              <a:tblGrid>
                <a:gridCol w="2041525">
                  <a:extLst>
                    <a:ext uri="{9D8B030D-6E8A-4147-A177-3AD203B41FA5}">
                      <a16:colId xmlns:a16="http://schemas.microsoft.com/office/drawing/2014/main" val="1799378117"/>
                    </a:ext>
                  </a:extLst>
                </a:gridCol>
                <a:gridCol w="2347595">
                  <a:extLst>
                    <a:ext uri="{9D8B030D-6E8A-4147-A177-3AD203B41FA5}">
                      <a16:colId xmlns:a16="http://schemas.microsoft.com/office/drawing/2014/main" val="251088789"/>
                    </a:ext>
                  </a:extLst>
                </a:gridCol>
              </a:tblGrid>
              <a:tr h="228600">
                <a:tc>
                  <a:txBody>
                    <a:bodyPr/>
                    <a:lstStyle/>
                    <a:p>
                      <a:r>
                        <a:rPr lang="en-US" sz="900" b="0" dirty="0" smtClean="0">
                          <a:solidFill>
                            <a:schemeClr val="tx1"/>
                          </a:solidFill>
                        </a:rPr>
                        <a:t>Jen Licis, Economic Analyst</a:t>
                      </a:r>
                      <a:endParaRPr lang="en-US" sz="900" b="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13"/>
                        </a:rPr>
                        <a:t>jennifer.licis@wellsfargo.com</a:t>
                      </a:r>
                      <a:endParaRPr lang="en-US" sz="900" b="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15516997"/>
                  </a:ext>
                </a:extLst>
              </a:tr>
              <a:tr h="228600">
                <a:tc>
                  <a:txBody>
                    <a:bodyPr/>
                    <a:lstStyle/>
                    <a:p>
                      <a:r>
                        <a:rPr lang="en-US" sz="900" b="0" dirty="0" smtClean="0">
                          <a:solidFill>
                            <a:schemeClr val="tx1"/>
                          </a:solidFill>
                        </a:rPr>
                        <a:t>Hop Mathews, Economic Analyst</a:t>
                      </a:r>
                      <a:endParaRPr lang="en-US" sz="900" b="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14"/>
                        </a:rPr>
                        <a:t>hop.mathews@wellsfargo.com</a:t>
                      </a:r>
                      <a:endParaRPr lang="en-US" sz="900" b="0" dirty="0">
                        <a:solidFill>
                          <a:schemeClr val="tx1"/>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19841598"/>
                  </a:ext>
                </a:extLst>
              </a:tr>
              <a:tr h="228600">
                <a:tc>
                  <a:txBody>
                    <a:bodyPr/>
                    <a:lstStyle/>
                    <a:p>
                      <a:r>
                        <a:rPr lang="en-US" sz="900" b="0" dirty="0" smtClean="0">
                          <a:solidFill>
                            <a:schemeClr val="tx1"/>
                          </a:solidFill>
                        </a:rPr>
                        <a:t>Sara</a:t>
                      </a:r>
                      <a:r>
                        <a:rPr lang="en-US" sz="900" b="0" baseline="0" dirty="0" smtClean="0">
                          <a:solidFill>
                            <a:schemeClr val="tx1"/>
                          </a:solidFill>
                        </a:rPr>
                        <a:t> Cotsakis, Economic Analyst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15"/>
                        </a:rPr>
                        <a:t>sara.cotsakis@wellsfargo.com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27963723"/>
                  </a:ext>
                </a:extLst>
              </a:tr>
              <a:tr h="228600">
                <a:tc>
                  <a:txBody>
                    <a:bodyPr/>
                    <a:lstStyle/>
                    <a:p>
                      <a:r>
                        <a:rPr lang="en-US" sz="900" b="0" dirty="0" smtClean="0">
                          <a:solidFill>
                            <a:schemeClr val="tx1"/>
                          </a:solidFill>
                        </a:rPr>
                        <a:t>Nicole Cervi, Economic Analyst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16"/>
                        </a:rPr>
                        <a:t>nicole.cervi@wellsfargo.com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6699850"/>
                  </a:ext>
                </a:extLst>
              </a:tr>
            </a:tbl>
          </a:graphicData>
        </a:graphic>
      </p:graphicFrame>
      <p:graphicFrame>
        <p:nvGraphicFramePr>
          <p:cNvPr id="12" name="Content Placeholder 9"/>
          <p:cNvGraphicFramePr>
            <a:graphicFrameLocks noGrp="1"/>
          </p:cNvGraphicFramePr>
          <p:nvPr>
            <p:ph sz="half" idx="11"/>
            <p:extLst>
              <p:ext uri="{D42A27DB-BD31-4B8C-83A1-F6EECF244321}">
                <p14:modId xmlns:p14="http://schemas.microsoft.com/office/powerpoint/2010/main" val="3996175182"/>
              </p:ext>
            </p:extLst>
          </p:nvPr>
        </p:nvGraphicFramePr>
        <p:xfrm>
          <a:off x="4648200" y="2570191"/>
          <a:ext cx="4389120" cy="22860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1799378117"/>
                    </a:ext>
                  </a:extLst>
                </a:gridCol>
                <a:gridCol w="1950720">
                  <a:extLst>
                    <a:ext uri="{9D8B030D-6E8A-4147-A177-3AD203B41FA5}">
                      <a16:colId xmlns:a16="http://schemas.microsoft.com/office/drawing/2014/main" val="251088789"/>
                    </a:ext>
                  </a:extLst>
                </a:gridCol>
              </a:tblGrid>
              <a:tr h="228600">
                <a:tc>
                  <a:txBody>
                    <a:bodyPr/>
                    <a:lstStyle/>
                    <a:p>
                      <a:r>
                        <a:rPr lang="en-US" sz="900" b="0" dirty="0" smtClean="0">
                          <a:solidFill>
                            <a:schemeClr val="tx1"/>
                          </a:solidFill>
                        </a:rPr>
                        <a:t>Coren Burton, Administrative Assistant</a:t>
                      </a:r>
                      <a:endParaRPr lang="en-US" sz="900" b="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900" b="0" dirty="0" smtClean="0">
                          <a:solidFill>
                            <a:schemeClr val="tx1"/>
                          </a:solidFill>
                          <a:hlinkClick r:id="rId17"/>
                        </a:rPr>
                        <a:t>coren.burton@wellsfargo.com</a:t>
                      </a:r>
                      <a:endParaRPr lang="en-US" sz="900" b="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15516997"/>
                  </a:ext>
                </a:extLst>
              </a:tr>
            </a:tbl>
          </a:graphicData>
        </a:graphic>
      </p:graphicFrame>
    </p:spTree>
    <p:extLst>
      <p:ext uri="{BB962C8B-B14F-4D97-AF65-F5344CB8AC3E}">
        <p14:creationId xmlns:p14="http://schemas.microsoft.com/office/powerpoint/2010/main" val="3405316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Spending Breakdown</a:t>
            </a:r>
            <a:endParaRPr lang="en-US" dirty="0"/>
          </a:p>
        </p:txBody>
      </p:sp>
      <p:pic>
        <p:nvPicPr>
          <p:cNvPr id="6" name="Picture 5"/>
          <p:cNvPicPr>
            <a:picLocks noChangeAspect="1"/>
          </p:cNvPicPr>
          <p:nvPr>
            <p:custDataLst>
              <p:tags r:id="rId1"/>
            </p:custDataLst>
          </p:nvPr>
        </p:nvPicPr>
        <p:blipFill>
          <a:blip r:embed="rId3"/>
          <a:stretch>
            <a:fillRect/>
          </a:stretch>
        </p:blipFill>
        <p:spPr>
          <a:xfrm>
            <a:off x="2290763" y="877095"/>
            <a:ext cx="6598988" cy="5056512"/>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3</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U.S. Department of Commerce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2322451543"/>
              </p:ext>
            </p:extLst>
          </p:nvPr>
        </p:nvGraphicFramePr>
        <p:xfrm>
          <a:off x="236538" y="819150"/>
          <a:ext cx="1926205" cy="204216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Weakness</a:t>
                      </a:r>
                      <a:r>
                        <a:rPr lang="en-US" baseline="0" dirty="0" smtClean="0">
                          <a:solidFill>
                            <a:schemeClr val="tx1"/>
                          </a:solidFill>
                        </a:rPr>
                        <a:t> in consumer spending has been largely concentrated in services</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30155548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Nonfarm </a:t>
            </a:r>
            <a:r>
              <a:rPr lang="en-US" altLang="en-US" dirty="0"/>
              <a:t>Payrolls </a:t>
            </a:r>
            <a:endParaRPr lang="en-US" dirty="0"/>
          </a:p>
        </p:txBody>
      </p:sp>
      <p:pic>
        <p:nvPicPr>
          <p:cNvPr id="9" name="Picture 8"/>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4</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a:solidFill>
                  <a:srgbClr val="000000"/>
                </a:solidFill>
                <a:ea typeface="MS PGothic" panose="020B0600070205080204" pitchFamily="34" charset="-128"/>
              </a:rPr>
              <a:t>U.S. Department of </a:t>
            </a:r>
            <a:r>
              <a:rPr lang="en-US" altLang="en-US" dirty="0" smtClean="0">
                <a:solidFill>
                  <a:srgbClr val="000000"/>
                </a:solidFill>
                <a:ea typeface="MS PGothic" panose="020B0600070205080204" pitchFamily="34" charset="-128"/>
              </a:rPr>
              <a:t>Labor</a:t>
            </a:r>
            <a:r>
              <a:rPr lang="en-US" dirty="0" smtClean="0"/>
              <a:t> </a:t>
            </a:r>
            <a:r>
              <a:rPr lang="en-US" dirty="0"/>
              <a:t>and 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nvPr>
        </p:nvGraphicFramePr>
        <p:xfrm>
          <a:off x="236538" y="819150"/>
          <a:ext cx="1926205" cy="155448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Payrolls declined on balance in December and January</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690867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Retail Sales</a:t>
            </a:r>
            <a:endParaRPr lang="en-US" dirty="0"/>
          </a:p>
        </p:txBody>
      </p:sp>
      <p:pic>
        <p:nvPicPr>
          <p:cNvPr id="3" name="Picture 2"/>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5</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U.S. Department of Commerce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2852654222"/>
              </p:ext>
            </p:extLst>
          </p:nvPr>
        </p:nvGraphicFramePr>
        <p:xfrm>
          <a:off x="236538" y="819150"/>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Retail sales jumped significantly in January</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377814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Capital Goods Orders</a:t>
            </a:r>
            <a:endParaRPr lang="en-US" dirty="0"/>
          </a:p>
        </p:txBody>
      </p:sp>
      <p:pic>
        <p:nvPicPr>
          <p:cNvPr id="3" name="Picture 2"/>
          <p:cNvPicPr>
            <a:picLocks noChangeAspect="1"/>
          </p:cNvPicPr>
          <p:nvPr>
            <p:custDataLst>
              <p:tags r:id="rId1"/>
            </p:custDataLst>
          </p:nvPr>
        </p:nvPicPr>
        <p:blipFill>
          <a:blip r:embed="rId3"/>
          <a:stretch>
            <a:fillRect/>
          </a:stretch>
        </p:blipFill>
        <p:spPr>
          <a:xfrm>
            <a:off x="2290763" y="877095"/>
            <a:ext cx="6630986" cy="509111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6</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U.S. Department of Commerce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2960747512"/>
              </p:ext>
            </p:extLst>
          </p:nvPr>
        </p:nvGraphicFramePr>
        <p:xfrm>
          <a:off x="236538" y="819150"/>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Indicators</a:t>
                      </a:r>
                      <a:r>
                        <a:rPr lang="en-US" baseline="0" dirty="0" smtClean="0">
                          <a:solidFill>
                            <a:schemeClr val="tx1"/>
                          </a:solidFill>
                        </a:rPr>
                        <a:t> of capital spending remain robust</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460017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Production</a:t>
            </a:r>
            <a:endParaRPr lang="en-US" dirty="0"/>
          </a:p>
        </p:txBody>
      </p:sp>
      <p:pic>
        <p:nvPicPr>
          <p:cNvPr id="8" name="Picture 7"/>
          <p:cNvPicPr>
            <a:picLocks noChangeAspect="1"/>
          </p:cNvPicPr>
          <p:nvPr>
            <p:custDataLst>
              <p:tags r:id="rId1"/>
            </p:custDataLst>
          </p:nvPr>
        </p:nvPicPr>
        <p:blipFill>
          <a:blip r:embed="rId3"/>
          <a:stretch>
            <a:fillRect/>
          </a:stretch>
        </p:blipFill>
        <p:spPr>
          <a:xfrm>
            <a:off x="2290763" y="877095"/>
            <a:ext cx="6585923" cy="5056512"/>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7</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Federal Reserve Board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3956280678"/>
              </p:ext>
            </p:extLst>
          </p:nvPr>
        </p:nvGraphicFramePr>
        <p:xfrm>
          <a:off x="23653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The</a:t>
                      </a:r>
                      <a:r>
                        <a:rPr lang="en-US" baseline="0" dirty="0" smtClean="0">
                          <a:solidFill>
                            <a:schemeClr val="tx1"/>
                          </a:solidFill>
                        </a:rPr>
                        <a:t> goods-producing part of the economy is generally holding up well</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792549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Home Sales</a:t>
            </a:r>
            <a:endParaRPr lang="en-US" dirty="0"/>
          </a:p>
        </p:txBody>
      </p:sp>
      <p:pic>
        <p:nvPicPr>
          <p:cNvPr id="10" name="Picture 9"/>
          <p:cNvPicPr>
            <a:picLocks noChangeAspect="1"/>
          </p:cNvPicPr>
          <p:nvPr>
            <p:custDataLst>
              <p:tags r:id="rId1"/>
            </p:custDataLst>
          </p:nvPr>
        </p:nvPicPr>
        <p:blipFill>
          <a:blip r:embed="rId3"/>
          <a:stretch>
            <a:fillRect/>
          </a:stretch>
        </p:blipFill>
        <p:spPr>
          <a:xfrm>
            <a:off x="2290763" y="877095"/>
            <a:ext cx="6630986" cy="5080813"/>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8</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U.S. Department of Commerce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1446079156"/>
              </p:ext>
            </p:extLst>
          </p:nvPr>
        </p:nvGraphicFramePr>
        <p:xfrm>
          <a:off x="236538" y="819150"/>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The</a:t>
                      </a:r>
                      <a:r>
                        <a:rPr lang="en-US" baseline="0" dirty="0" smtClean="0">
                          <a:solidFill>
                            <a:schemeClr val="tx1"/>
                          </a:solidFill>
                        </a:rPr>
                        <a:t> housing market is very strong</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042326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Personal Income</a:t>
            </a:r>
            <a:endParaRPr lang="en-US" dirty="0"/>
          </a:p>
        </p:txBody>
      </p:sp>
      <p:pic>
        <p:nvPicPr>
          <p:cNvPr id="6" name="Picture 5"/>
          <p:cNvPicPr>
            <a:picLocks noChangeAspect="1"/>
          </p:cNvPicPr>
          <p:nvPr>
            <p:custDataLst>
              <p:tags r:id="rId1"/>
            </p:custDataLst>
          </p:nvPr>
        </p:nvPicPr>
        <p:blipFill>
          <a:blip r:embed="rId3"/>
          <a:stretch>
            <a:fillRect/>
          </a:stretch>
        </p:blipFill>
        <p:spPr>
          <a:xfrm>
            <a:off x="2290763" y="877095"/>
            <a:ext cx="6630986" cy="5081031"/>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9</a:t>
            </a:fld>
            <a:endParaRPr lang="en-US" dirty="0"/>
          </a:p>
        </p:txBody>
      </p:sp>
      <p:sp>
        <p:nvSpPr>
          <p:cNvPr id="5" name="Subtitle 4"/>
          <p:cNvSpPr>
            <a:spLocks noGrp="1"/>
          </p:cNvSpPr>
          <p:nvPr>
            <p:ph type="subTitle" idx="12"/>
          </p:nvPr>
        </p:nvSpPr>
        <p:spPr/>
        <p:txBody>
          <a:bodyPr/>
          <a:lstStyle/>
          <a:p>
            <a:r>
              <a:rPr lang="en-US" dirty="0" smtClean="0"/>
              <a:t>Source: </a:t>
            </a:r>
            <a:r>
              <a:rPr lang="en-US" altLang="en-US" dirty="0" smtClean="0">
                <a:ea typeface="MS PGothic" panose="020B0600070205080204" pitchFamily="34" charset="-128"/>
              </a:rPr>
              <a:t>U.S</a:t>
            </a:r>
            <a:r>
              <a:rPr lang="en-US" altLang="en-US" dirty="0">
                <a:ea typeface="MS PGothic" panose="020B0600070205080204" pitchFamily="34" charset="-128"/>
              </a:rPr>
              <a:t>. Department of </a:t>
            </a:r>
            <a:r>
              <a:rPr lang="en-US" altLang="en-US" dirty="0" smtClean="0">
                <a:ea typeface="MS PGothic" panose="020B0600070205080204" pitchFamily="34" charset="-128"/>
              </a:rPr>
              <a:t>Commerce </a:t>
            </a:r>
            <a:r>
              <a:rPr lang="en-US" dirty="0" smtClean="0"/>
              <a:t>and </a:t>
            </a:r>
            <a:r>
              <a:rPr lang="en-US" dirty="0"/>
              <a:t>Wells Fargo Securities, </a:t>
            </a:r>
            <a:r>
              <a:rPr lang="en-US" dirty="0" smtClean="0"/>
              <a:t>February </a:t>
            </a:r>
            <a:r>
              <a:rPr lang="en-US" dirty="0"/>
              <a:t>2021</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4109933809"/>
              </p:ext>
            </p:extLst>
          </p:nvPr>
        </p:nvGraphicFramePr>
        <p:xfrm>
          <a:off x="23653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Income</a:t>
                      </a:r>
                      <a:r>
                        <a:rPr lang="en-US" baseline="0" dirty="0" smtClean="0">
                          <a:solidFill>
                            <a:schemeClr val="tx1"/>
                          </a:solidFill>
                        </a:rPr>
                        <a:t> has been boosted by measures in the fiscal relief packages</a:t>
                      </a:r>
                      <a:endParaRPr lang="en-US"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104835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PersIncSpend.xlsx&quot; Path=&quot;\\ent.wfb.bank.corp\whlsdfs\shared\AREMOS32\banks\Indicators_DI NEW&quot; Landmark=&quot;Graph C_01 Spending&quot; LMFriendly=&quot;Graph C_01 Spending&quot; SheetSlideName=&quot;Graph C_01 Spending&quot; Address=&quot;Graph C_01 Spending&quot; AddrAdjusted=&quot;Graph C_01 Spending&quot; LastUpdate=&quot;2021.02.09:19.53.59&quot; FileDesc=&quot;PersIncSpend.xlsx&quot; Text=&quot;&quot; Value=&quot;&quot; Inst=&quot;0&quot; SBR=&quot;False&quot; SBC=&quot;False&quot; DestType=&quot;1&quot; HeaderRows=&quot;0&quot; TableRowIndex=&quot;0&quot; TableColIndex=&quot;0&quot; /&gt;&#10;&lt;/Data&gt;"/>
</p:tagLst>
</file>

<file path=ppt/tags/tag10.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ovid-job-losses.xlsx&quot; Path=&quot;\\ent.wfb.bank.corp\whlsdfs\shared\Economic\Seery\Employment&quot; Landmark=&quot;Chart2-ahe&quot; LMFriendly=&quot;Chart2-ahe&quot; SheetSlideName=&quot;&quot; Address=&quot;Chart2-ahe&quot; AddrAdjusted=&quot;Chart2-ahe&quot; LastUpdate=&quot;2021.02.11:08.38.39&quot; FileDesc=&quot;covid-job-losses.xlsx&quot; Text=&quot;&quot; Value=&quot;&quot; Inst=&quot;0&quot; SBR=&quot;False&quot; SBC=&quot;False&quot; DestType=&quot;1&quot; HeaderRows=&quot;0&quot; TableRowIndex=&quot;0&quot; TableColIndex=&quot;0&quot; /&gt;&#10;&lt;/Data&gt;"/>
</p:tagLst>
</file>

<file path=ppt/tags/tag11.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Personal Outlays By Income 2020Q2.xlsx&quot; Path=&quot;\\ent.wfb.bank.corp\whlsdfs\Shared\Economic\Seery\Consumer\COVID-19\Calm After Storm&quot; Landmark=&quot;Chart2&quot; LMFriendly=&quot;Chart2&quot; SheetSlideName=&quot;&quot; Address=&quot;Chart2&quot; AddrAdjusted=&quot;Chart2&quot; LastUpdate=&quot;2021.02.11:09.00.20&quot; FileDesc=&quot;Personal Outlays By Income 2020Q2.xlsx&quot; Text=&quot;&quot; Value=&quot;&quot; Inst=&quot;0&quot; SBR=&quot;False&quot; SBC=&quot;False&quot; DestType=&quot;1&quot; HeaderRows=&quot;0&quot; TableRowIndex=&quot;0&quot; TableColIndex=&quot;0&quot; /&gt;&#10;&lt;/Data&gt;"/>
</p:tagLst>
</file>

<file path=ppt/tags/tag1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low of Funds-Households.xlsx&quot; Path=&quot;\\ent.wfb.bank.corp\whlsdfs\shared\AREMOS32\banks\Indicators_DI NEW&quot; Landmark=&quot;Debt-YPD 2 (5)&quot; LMFriendly=&quot;Debt-YPD 2 (5)&quot; SheetSlideName=&quot;&quot; Address=&quot;Debt-YPD 2 (5)&quot; AddrAdjusted=&quot;Debt-YPD 2 (5)&quot; LastUpdate=&quot;2021.02.22:07.11.46&quot; FileDesc=&quot;Flow of Funds-Households.xlsx&quot; Text=&quot;&quot; Value=&quot;&quot; Inst=&quot;0&quot; SBR=&quot;False&quot; SBC=&quot;False&quot; DestType=&quot;1&quot; HeaderRows=&quot;0&quot; TableRowIndex=&quot;0&quot; TableColIndex=&quot;0&quot; /&gt;&#10;&lt;/Data&gt;"/>
</p:tagLst>
</file>

<file path=ppt/tags/tag13.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low of Funds-Households.xlsx&quot; Path=&quot;\\ent.wfb.bank.corp\whlsdfs\shared\AREMOS32\banks\Indicators_DI NEW&quot; Landmark=&quot;FOR Total&quot; LMFriendly=&quot;FOR Total&quot; SheetSlideName=&quot;&quot; Address=&quot;FOR Total&quot; AddrAdjusted=&quot;FOR Total&quot; LastUpdate=&quot;2021.02.04:17.39.52&quot; FileDesc=&quot;Flow of Funds-Households.xlsx&quot; Text=&quot;&quot; Value=&quot;&quot; Inst=&quot;0&quot; SBR=&quot;False&quot; SBC=&quot;False&quot; DestType=&quot;1&quot; HeaderRows=&quot;0&quot; TableRowIndex=&quot;0&quot; TableColIndex=&quot;0&quot; /&gt;&#10;&lt;/Data&gt;"/>
</p:tagLst>
</file>

<file path=ppt/tags/tag14.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orecast Graphs.xlsm&quot; Path=&quot;\\ent.wfb.bank.corp\whlsdfs\shared\Economic\Forecast&quot; Landmark=&quot;Real GDP Forecast short&quot; LMFriendly=&quot;Real GDP Forecast short&quot; SheetSlideName=&quot;Real GDP Forecast short&quot; Address=&quot;Real GDP Forecast short&quot; AddrAdjusted=&quot;Real GDP Forecast short&quot; LastUpdate=&quot;2021.02.19:12.12.04&quot; FileDesc=&quot;Forecast Graphs.xlsm&quot; Text=&quot;&quot; Value=&quot;&quot; Inst=&quot;0&quot; SBR=&quot;False&quot; SBC=&quot;False&quot; DestType=&quot;1&quot; HeaderRows=&quot;0&quot; TableRowIndex=&quot;0&quot; TableColIndex=&quot;0&quot; /&gt;&#10;&lt;/Data&gt;"/>
</p:tagLst>
</file>

<file path=ppt/tags/tag15.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ountry-covid-cases.xlsx&quot; Path=&quot;\\ent.wfb.bank.corp\whlsdfs\shared\Economic\Mathews\Jay&quot; Landmark=&quot;U.S.&quot; LMFriendly=&quot;U.S.&quot; SheetSlideName=&quot;U.S.&quot; Address=&quot;U.S.&quot; AddrAdjusted=&quot;U.S.&quot; LastUpdate=&quot;2021.02.22:07.13.19&quot; FileDesc=&quot;country-covid-cases.xlsx&quot; Text=&quot;&quot; Value=&quot;&quot; Inst=&quot;0&quot; SBR=&quot;False&quot; SBC=&quot;False&quot; DestType=&quot;1&quot; HeaderRows=&quot;0&quot; TableRowIndex=&quot;0&quot; TableColIndex=&quot;0&quot; /&gt;&#10;&lt;/Data&gt;"/>
</p:tagLst>
</file>

<file path=ppt/tags/tag16.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orecast Graphs.xlsm&quot; Path=&quot;\\ent.wfb.bank.corp\whlsdfs\shared\Economic\Forecast&quot; Landmark=&quot;Unemp&quot; LMFriendly=&quot;Unemp&quot; SheetSlideName=&quot;Unemp&quot; Address=&quot;Unemp&quot; AddrAdjusted=&quot;Unemp&quot; LastUpdate=&quot;2021.02.19:13.20.30&quot; FileDesc=&quot;Forecast Graphs.xlsm&quot; Text=&quot;&quot; Value=&quot;&quot; Inst=&quot;0&quot; SBR=&quot;False&quot; SBC=&quot;False&quot; DestType=&quot;1&quot; HeaderRows=&quot;0&quot; TableRowIndex=&quot;0&quot; TableColIndex=&quot;0&quot; /&gt;&#10;&lt;/Data&gt;"/>
</p:tagLst>
</file>

<file path=ppt/tags/tag1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PI.xlsx&quot; Path=&quot;\\ent.wfb.bank.corp\whlsdfs\shared\AREMOS32\banks\Indicators_DI NEW&quot; Landmark=&quot;Graph com v serv v core&quot; LMFriendly=&quot;Graph com v serv v core&quot; SheetSlideName=&quot;Graph com v serv v core&quot; Address=&quot;Graph com v serv v core&quot; AddrAdjusted=&quot;Graph com v serv v core&quot; LastUpdate=&quot;2021.02.10:08.54.07&quot; FileDesc=&quot;CPI.xlsx&quot; Text=&quot;&quot; Value=&quot;&quot; Inst=&quot;0&quot; SBR=&quot;False&quot; SBC=&quot;False&quot; DestType=&quot;1&quot; HeaderRows=&quot;0&quot; TableRowIndex=&quot;0&quot; TableColIndex=&quot;0&quot; /&gt;&#10;&lt;/Data&gt;"/>
</p:tagLst>
</file>

<file path=ppt/tags/tag18.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orecast Graphs.xlsm&quot; Path=&quot;\\ent.wfb.bank.corp\whlsdfs\shared\Economic\Forecast&quot; Landmark=&quot;Rates Forecast&quot; LMFriendly=&quot;Rates Forecast&quot; SheetSlideName=&quot;Rates Forecast&quot; Address=&quot;Rates Forecast&quot; AddrAdjusted=&quot;Rates Forecast&quot; LastUpdate=&quot;2021.02.09:10.10.34&quot; FileDesc=&quot;Forecast Graphs.xlsm&quot; Text=&quot;&quot; Value=&quot;&quot; Inst=&quot;0&quot; SBR=&quot;False&quot; SBC=&quot;False&quot; DestType=&quot;1&quot; HeaderRows=&quot;0&quot; TableRowIndex=&quot;0&quot; TableColIndex=&quot;0&quot; /&gt;&#10;&lt;/Data&gt;"/>
</p:tagLst>
</file>

<file path=ppt/tags/tag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personal-income-spending.xlsx&quot; Path=&quot;\\ent.wfb.bank.corp\whlsdfs\shared\Economic\Seery\Consumer\Forecast&quot; Landmark=&quot;Chart3&quot; LMFriendly=&quot;Chart3&quot; SheetSlideName=&quot;&quot; Address=&quot;Chart3&quot; AddrAdjusted=&quot;Chart3&quot; LastUpdate=&quot;2021.02.09:16.14.23&quot; FileDesc=&quot;personal-income-spending.xlsx&quot; Text=&quot;&quot; Value=&quot;&quot; Inst=&quot;0&quot; SBR=&quot;False&quot; SBC=&quot;False&quot; DestType=&quot;1&quot; HeaderRows=&quot;0&quot; TableRowIndex=&quot;0&quot; TableColIndex=&quot;0&quot; /&gt;&#10;&lt;/Data&gt;"/>
</p:tagLst>
</file>

<file path=ppt/tags/tag3.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mployment-Establishment.xlsx&quot; Path=&quot;\\ent.wfb.bank.corp\whlsdfs\shared\AREMOS32\banks\Indicators_DI NEW&quot; Landmark=&quot;Chart91&quot; LMFriendly=&quot;Chart91&quot; SheetSlideName=&quot;Chart91&quot; Address=&quot;Chart91&quot; AddrAdjusted=&quot;Chart91&quot; LastUpdate=&quot;2021.02.05:10.27.01&quot; FileDesc=&quot;Employment-Establishment.xlsx&quot; Text=&quot;&quot; Value=&quot;&quot; Inst=&quot;0&quot; SBR=&quot;False&quot; SBC=&quot;False&quot; DestType=&quot;1&quot; HeaderRows=&quot;0&quot; TableRowIndex=&quot;0&quot; TableColIndex=&quot;0&quot; /&gt;&#10;&lt;/Data&gt;"/>
</p:tagLst>
</file>

<file path=ppt/tags/tag4.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Retail Sales.xlsx&quot; Path=&quot;\\ent.wfb.bank.corp\whlsdfs\shared\AREMOS32\banks\Indicators_DI NEW&quot; Landmark=&quot;Chart2 (2)&quot; LMFriendly=&quot;Chart2 (2)&quot; SheetSlideName=&quot;&quot; Address=&quot;Chart2 (2)&quot; AddrAdjusted=&quot;Chart2 (2)&quot; LastUpdate=&quot;2021.02.18:17.35.17&quot; FileDesc=&quot;Retail Sales.xlsx&quot; Text=&quot;&quot; Value=&quot;&quot; Inst=&quot;0&quot; SBR=&quot;False&quot; SBC=&quot;False&quot; DestType=&quot;1&quot; HeaderRows=&quot;0&quot; TableRowIndex=&quot;0&quot; TableColIndex=&quot;0&quot; /&gt;&#10;&lt;/Data&gt;"/>
</p:tagLst>
</file>

<file path=ppt/tags/tag5.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Durable Goods.xlsx&quot; Path=&quot;\\ent.wfb.bank.corp\whlsdfs\shared\AREMOS32\banks\Indicators_DI NEW&quot; Landmark=&quot;Cap Goods NonDef Level&quot; LMFriendly=&quot;Cap Goods NonDef Level&quot; SheetSlideName=&quot;&quot; Address=&quot;Cap Goods NonDef Level&quot; AddrAdjusted=&quot;Cap Goods NonDef Level&quot; LastUpdate=&quot;2021.02.04:17.19.05&quot; FileDesc=&quot;Durable Goods.xlsx&quot; Text=&quot;&quot; Value=&quot;&quot; Inst=&quot;0&quot; SBR=&quot;False&quot; SBC=&quot;False&quot; DestType=&quot;1&quot; HeaderRows=&quot;0&quot; TableRowIndex=&quot;0&quot; TableColIndex=&quot;0&quot; /&gt;&#10;&lt;/Data&gt;"/>
</p:tagLst>
</file>

<file path=ppt/tags/tag6.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IP Forecast.xlsx&quot; Path=&quot;\\ent.wfb.bank.corp\whlsdfs\shared\Economic\Mathews\Jay&quot; Landmark=&quot;Chart2 (2)&quot; LMFriendly=&quot;Chart2 (2)&quot; SheetSlideName=&quot;&quot; Address=&quot;Chart2 (2)&quot; AddrAdjusted=&quot;Chart2 (2)&quot; LastUpdate=&quot;2021.02.19:13.18.26&quot; FileDesc=&quot;IP Forecast.xlsx&quot; Text=&quot;&quot; Value=&quot;&quot; Inst=&quot;0&quot; SBR=&quot;False&quot; SBC=&quot;False&quot; DestType=&quot;1&quot; HeaderRows=&quot;0&quot; TableRowIndex=&quot;0&quot; TableColIndex=&quot;0&quot; /&gt;&#10;&lt;/Data&gt;"/>
</p:tagLst>
</file>

<file path=ppt/tags/tag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New Home Sales.xlsx&quot; Path=&quot;\\ent.wfb.bank.corp\whlsdfs\shared\AREMOS32\banks\Indicators_DI NEW&quot; Landmark=&quot;Chart11&quot; LMFriendly=&quot;Chart11&quot; SheetSlideName=&quot;Chart11&quot; Address=&quot;Chart11&quot; AddrAdjusted=&quot;Chart11&quot; LastUpdate=&quot;2021.02.04:17.30.32&quot; FileDesc=&quot;New Home Sales.xlsx&quot; Text=&quot;&quot; Value=&quot;&quot; Inst=&quot;0&quot; SBR=&quot;False&quot; SBC=&quot;False&quot; DestType=&quot;1&quot; HeaderRows=&quot;0&quot; TableRowIndex=&quot;0&quot; TableColIndex=&quot;0&quot; /&gt;&#10;&lt;/Data&gt;"/>
</p:tagLst>
</file>

<file path=ppt/tags/tag8.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personal-income-spending.xlsx&quot; Path=&quot;\\ent.wfb.bank.corp\whlsdfs\shared\Economic\Seery\Consumer\Forecast&quot; Landmark=&quot;Chart4-Index&quot; LMFriendly=&quot;Chart4-Index&quot; SheetSlideName=&quot;&quot; Address=&quot;Chart4-Index&quot; AddrAdjusted=&quot;Chart4-Index&quot; LastUpdate=&quot;2021.02.19:13.58.26&quot; FileDesc=&quot;personal-income-spending.xlsx&quot; Text=&quot;&quot; Value=&quot;&quot; Inst=&quot;0&quot; SBR=&quot;False&quot; SBC=&quot;False&quot; DestType=&quot;1&quot; HeaderRows=&quot;0&quot; TableRowIndex=&quot;0&quot; TableColIndex=&quot;0&quot; /&gt;&#10;&lt;/Data&gt;"/>
</p:tagLst>
</file>

<file path=ppt/tags/tag9.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OVID_Saving.xlsx&quot; Path=&quot;\\ent.wfb.bank.corp\whlsdfs\shared\Economic\Seery\Consumer\COVID-19\Calm After Storm&quot; Landmark=&quot;Chart3-Color&quot; LMFriendly=&quot;Chart3-Color&quot; SheetSlideName=&quot;&quot; Address=&quot;Chart3-Color&quot; AddrAdjusted=&quot;Chart3-Color&quot; LastUpdate=&quot;2021.02.09:16.05.39&quot; FileDesc=&quot;COVID_Saving.xlsx&quot; Text=&quot;&quot; Value=&quot;&quot; Inst=&quot;0&quot; SBR=&quot;False&quot; SBC=&quot;False&quot; DestType=&quot;1&quot; HeaderRows=&quot;0&quot; TableRowIndex=&quot;0&quot; TableColIndex=&quot;0&quot; /&gt;&#10;&lt;/Data&gt;"/>
</p:tagLst>
</file>

<file path=ppt/theme/theme1.xml><?xml version="1.0" encoding="utf-8"?>
<a:theme xmlns:a="http://schemas.openxmlformats.org/drawingml/2006/main" name="CIB 2020 Presentation">
  <a:themeElements>
    <a:clrScheme name="CIB 2020 Presentation">
      <a:dk1>
        <a:srgbClr val="141414"/>
      </a:dk1>
      <a:lt1>
        <a:sysClr val="window" lastClr="FFFFFF"/>
      </a:lt1>
      <a:dk2>
        <a:srgbClr val="D71E28"/>
      </a:dk2>
      <a:lt2>
        <a:srgbClr val="FFCD41"/>
      </a:lt2>
      <a:accent1>
        <a:srgbClr val="352B6B"/>
      </a:accent1>
      <a:accent2>
        <a:srgbClr val="B42D19"/>
      </a:accent2>
      <a:accent3>
        <a:srgbClr val="5A469B"/>
      </a:accent3>
      <a:accent4>
        <a:srgbClr val="6B6867"/>
      </a:accent4>
      <a:accent5>
        <a:srgbClr val="9A89D9"/>
      </a:accent5>
      <a:accent6>
        <a:srgbClr val="BAB9B8"/>
      </a:accent6>
      <a:hlink>
        <a:srgbClr val="5A469B"/>
      </a:hlink>
      <a:folHlink>
        <a:srgbClr val="5A469B"/>
      </a:folHlink>
    </a:clrScheme>
    <a:fontScheme name="Wells Fargo CB CIB 2020 Fonts">
      <a:majorFont>
        <a:latin typeface="Wells Fargo Serif Display" panose="02040403040405020204" pitchFamily="18" charset="0"/>
        <a:ea typeface=""/>
        <a:cs typeface=""/>
      </a:majorFont>
      <a:minorFont>
        <a:latin typeface="Wells Fargo Sans" panose="020B0503020203020204" pitchFamily="34" charset="0"/>
        <a:ea typeface=""/>
        <a:cs typeface=""/>
      </a:minorFont>
    </a:fontScheme>
    <a:fmtScheme name="Wells Fargo CB CIB 2020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Graphite">
      <a:srgbClr val="403C3A"/>
    </a:custClr>
    <a:custClr name="Beige">
      <a:srgbClr val="EBEBEB"/>
    </a:custClr>
    <a:custClr name="Green">
      <a:srgbClr val="178757"/>
    </a:custClr>
  </a:custClrLst>
  <a:extLst>
    <a:ext uri="{05A4C25C-085E-4340-85A3-A5531E510DB2}">
      <thm15:themeFamily xmlns:thm15="http://schemas.microsoft.com/office/thememl/2012/main" name="CIB 2020 Presentation" id="{34EDA808-3B94-4837-A61B-745D6DB1595E}" vid="{BC613937-D4EF-4680-91C0-2A1ABC0B4DE0}"/>
    </a:ext>
  </a:extLst>
</a:theme>
</file>

<file path=ppt/theme/theme2.xml><?xml version="1.0" encoding="utf-8"?>
<a:theme xmlns:a="http://schemas.openxmlformats.org/drawingml/2006/main" name="Wells Fargo CB CIB 2020">
  <a:themeElements>
    <a:clrScheme name="Wells Fargo CB CIB 2020 Colors">
      <a:dk1>
        <a:srgbClr val="141414"/>
      </a:dk1>
      <a:lt1>
        <a:srgbClr val="FFFFFF"/>
      </a:lt1>
      <a:dk2>
        <a:srgbClr val="706D6B"/>
      </a:dk2>
      <a:lt2>
        <a:srgbClr val="E1E1E1"/>
      </a:lt2>
      <a:accent1>
        <a:srgbClr val="B42D19"/>
      </a:accent1>
      <a:accent2>
        <a:srgbClr val="87190A"/>
      </a:accent2>
      <a:accent3>
        <a:srgbClr val="640A4B"/>
      </a:accent3>
      <a:accent4>
        <a:srgbClr val="5A469B"/>
      </a:accent4>
      <a:accent5>
        <a:srgbClr val="352B6B"/>
      </a:accent5>
      <a:accent6>
        <a:srgbClr val="403C3A"/>
      </a:accent6>
      <a:hlink>
        <a:srgbClr val="5A469B"/>
      </a:hlink>
      <a:folHlink>
        <a:srgbClr val="5A469B"/>
      </a:folHlink>
    </a:clrScheme>
    <a:fontScheme name="Wells Fargo CB CIB 2020 Fonts">
      <a:majorFont>
        <a:latin typeface="Wells Fargo Serif Display" panose="02040403040405020204" pitchFamily="18" charset="0"/>
        <a:ea typeface=""/>
        <a:cs typeface=""/>
      </a:majorFont>
      <a:minorFont>
        <a:latin typeface="Wells Fargo Sans" panose="020B0503020203020204" pitchFamily="34" charset="0"/>
        <a:ea typeface=""/>
        <a:cs typeface=""/>
      </a:minorFont>
    </a:fontScheme>
    <a:fmtScheme name="Wells Fargo CB CIB 2020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Graphite">
      <a:srgbClr val="403C3A"/>
    </a:custClr>
    <a:custClr name="WF Graphite Tint 1">
      <a:srgbClr val="706D6B"/>
    </a:custClr>
    <a:custClr name="WF Graphite Tint 2">
      <a:srgbClr val="969493"/>
    </a:custClr>
    <a:custClr name="WF Graphite Tint 3">
      <a:srgbClr val="BCBBBA"/>
    </a:custClr>
    <a:custClr name="WF Graphite Tint 4">
      <a:srgbClr val="E1E1E1"/>
    </a:custClr>
    <a:custClr name="White">
      <a:srgbClr val="FFFFFF"/>
    </a:custClr>
    <a:custClr name="WF Black">
      <a:srgbClr val="141414"/>
    </a:custClr>
    <a:custClr name="WF Yellow">
      <a:srgbClr val="FFD100"/>
    </a:custClr>
    <a:custClr name="WF Red">
      <a:srgbClr val="D71E28"/>
    </a:custClr>
    <a:custClr name="Indicator Green">
      <a:srgbClr val="178757"/>
    </a:custClr>
    <a:custClr name="WF Coral Dark 2">
      <a:srgbClr val="87190A"/>
    </a:custClr>
    <a:custClr name="WF Coral Dark 1">
      <a:srgbClr val="B42D19"/>
    </a:custClr>
    <a:custClr name="WF Coral">
      <a:srgbClr val="D73F26"/>
    </a:custClr>
    <a:custClr name="WF Coral Light 1">
      <a:srgbClr val="FF755E"/>
    </a:custClr>
    <a:custClr name="WF Coral Light 2">
      <a:srgbClr val="FFB1A6"/>
    </a:custClr>
    <a:custClr name="WF Purple Dark 2">
      <a:srgbClr val="640A4B"/>
    </a:custClr>
    <a:custClr name="WF Purple Dark 1">
      <a:srgbClr val="871469"/>
    </a:custClr>
    <a:custClr name="WF Purple">
      <a:srgbClr val="AA1E87"/>
    </a:custClr>
    <a:custClr name="WF Purple Light 1">
      <a:srgbClr val="D169B8"/>
    </a:custClr>
    <a:custClr name="WF Purple Light 2">
      <a:srgbClr val="F2A5DC"/>
    </a:custClr>
    <a:custClr name="WF Indigo Dark 2">
      <a:srgbClr val="352B6B"/>
    </a:custClr>
    <a:custClr name="WF Indigo Dark 1">
      <a:srgbClr val="463782"/>
    </a:custClr>
    <a:custClr name="WF Indigo">
      <a:srgbClr val="5A469B"/>
    </a:custClr>
    <a:custClr name="WF Indigo Light 1">
      <a:srgbClr val="9A89D9"/>
    </a:custClr>
    <a:custClr name="WF Indigo Light 2">
      <a:srgbClr val="BFB3F2"/>
    </a:custClr>
    <a:custClr name="WF Pink Dark 2">
      <a:srgbClr val="6E142D"/>
    </a:custClr>
    <a:custClr name="WF Pink Dark 1">
      <a:srgbClr val="9B2341"/>
    </a:custClr>
    <a:custClr name="WF Pink">
      <a:srgbClr val="C83255"/>
    </a:custClr>
    <a:custClr name="WF Pink Light 1">
      <a:srgbClr val="F26D91"/>
    </a:custClr>
    <a:custClr name="WF Pink Light 2">
      <a:srgbClr val="FFA6BE"/>
    </a:custClr>
    <a:custClr name="WF Orange Dark 2">
      <a:srgbClr val="873100"/>
    </a:custClr>
    <a:custClr name="WF Orange Dark 1">
      <a:srgbClr val="A93E00"/>
    </a:custClr>
    <a:custClr name="WF Orange">
      <a:srgbClr val="EB691E"/>
    </a:custClr>
    <a:custClr name="WF Orange Light 1">
      <a:srgbClr val="FF9657"/>
    </a:custClr>
    <a:custClr name="WF Orange Light 2">
      <a:srgbClr val="FFC5A3"/>
    </a:custClr>
    <a:custClr name="WF Violet Dark 2">
      <a:srgbClr val="5A1E64"/>
    </a:custClr>
    <a:custClr name="WF Violet Dark 1">
      <a:srgbClr val="64287D"/>
    </a:custClr>
    <a:custClr name="WF Violet">
      <a:srgbClr val="823291"/>
    </a:custClr>
    <a:custClr name="WF Violet Light 1">
      <a:srgbClr val="BB70CC"/>
    </a:custClr>
    <a:custClr name="WF Violet Light 2">
      <a:srgbClr val="E5A2F2"/>
    </a:custClr>
  </a:custClrLst>
</a:theme>
</file>

<file path=ppt/theme/theme3.xml><?xml version="1.0" encoding="utf-8"?>
<a:theme xmlns:a="http://schemas.openxmlformats.org/drawingml/2006/main" name="Wells Fargo CB CIB 2020">
  <a:themeElements>
    <a:clrScheme name="Wells Fargo CB CIB 2020 Colors">
      <a:dk1>
        <a:srgbClr val="141414"/>
      </a:dk1>
      <a:lt1>
        <a:srgbClr val="FFFFFF"/>
      </a:lt1>
      <a:dk2>
        <a:srgbClr val="706D6B"/>
      </a:dk2>
      <a:lt2>
        <a:srgbClr val="E1E1E1"/>
      </a:lt2>
      <a:accent1>
        <a:srgbClr val="B42D19"/>
      </a:accent1>
      <a:accent2>
        <a:srgbClr val="87190A"/>
      </a:accent2>
      <a:accent3>
        <a:srgbClr val="640A4B"/>
      </a:accent3>
      <a:accent4>
        <a:srgbClr val="5A469B"/>
      </a:accent4>
      <a:accent5>
        <a:srgbClr val="352B6B"/>
      </a:accent5>
      <a:accent6>
        <a:srgbClr val="403C3A"/>
      </a:accent6>
      <a:hlink>
        <a:srgbClr val="5A469B"/>
      </a:hlink>
      <a:folHlink>
        <a:srgbClr val="5A469B"/>
      </a:folHlink>
    </a:clrScheme>
    <a:fontScheme name="Wells Fargo CB CIB 2020 Fonts">
      <a:majorFont>
        <a:latin typeface="Wells Fargo Serif Display" panose="02040403040405020204" pitchFamily="18" charset="0"/>
        <a:ea typeface=""/>
        <a:cs typeface=""/>
      </a:majorFont>
      <a:minorFont>
        <a:latin typeface="Wells Fargo Sans" panose="020B0503020203020204" pitchFamily="34" charset="0"/>
        <a:ea typeface=""/>
        <a:cs typeface=""/>
      </a:minorFont>
    </a:fontScheme>
    <a:fmtScheme name="Wells Fargo CB CIB 2020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Graphite">
      <a:srgbClr val="403C3A"/>
    </a:custClr>
    <a:custClr name="WF Graphite Tint 1">
      <a:srgbClr val="706D6B"/>
    </a:custClr>
    <a:custClr name="WF Graphite Tint 2">
      <a:srgbClr val="969493"/>
    </a:custClr>
    <a:custClr name="WF Graphite Tint 3">
      <a:srgbClr val="BCBBBA"/>
    </a:custClr>
    <a:custClr name="WF Graphite Tint 4">
      <a:srgbClr val="E1E1E1"/>
    </a:custClr>
    <a:custClr name="White">
      <a:srgbClr val="FFFFFF"/>
    </a:custClr>
    <a:custClr name="WF Black">
      <a:srgbClr val="141414"/>
    </a:custClr>
    <a:custClr name="WF Yellow">
      <a:srgbClr val="FFD100"/>
    </a:custClr>
    <a:custClr name="WF Red">
      <a:srgbClr val="D71E28"/>
    </a:custClr>
    <a:custClr name="Indicator Green">
      <a:srgbClr val="178757"/>
    </a:custClr>
    <a:custClr name="WF Coral Dark 2">
      <a:srgbClr val="87190A"/>
    </a:custClr>
    <a:custClr name="WF Coral Dark 1">
      <a:srgbClr val="B42D19"/>
    </a:custClr>
    <a:custClr name="WF Coral">
      <a:srgbClr val="D73F26"/>
    </a:custClr>
    <a:custClr name="WF Coral Light 1">
      <a:srgbClr val="FF755E"/>
    </a:custClr>
    <a:custClr name="WF Coral Light 2">
      <a:srgbClr val="FFB1A6"/>
    </a:custClr>
    <a:custClr name="WF Purple Dark 2">
      <a:srgbClr val="640A4B"/>
    </a:custClr>
    <a:custClr name="WF Purple Dark 1">
      <a:srgbClr val="871469"/>
    </a:custClr>
    <a:custClr name="WF Purple">
      <a:srgbClr val="AA1E87"/>
    </a:custClr>
    <a:custClr name="WF Purple Light 1">
      <a:srgbClr val="D169B8"/>
    </a:custClr>
    <a:custClr name="WF Purple Light 2">
      <a:srgbClr val="F2A5DC"/>
    </a:custClr>
    <a:custClr name="WF Indigo Dark 2">
      <a:srgbClr val="352B6B"/>
    </a:custClr>
    <a:custClr name="WF Indigo Dark 1">
      <a:srgbClr val="463782"/>
    </a:custClr>
    <a:custClr name="WF Indigo">
      <a:srgbClr val="5A469B"/>
    </a:custClr>
    <a:custClr name="WF Indigo Light 1">
      <a:srgbClr val="9A89D9"/>
    </a:custClr>
    <a:custClr name="WF Indigo Light 2">
      <a:srgbClr val="BFB3F2"/>
    </a:custClr>
    <a:custClr name="WF Pink Dark 2">
      <a:srgbClr val="6E142D"/>
    </a:custClr>
    <a:custClr name="WF Pink Dark 1">
      <a:srgbClr val="9B2341"/>
    </a:custClr>
    <a:custClr name="WF Pink">
      <a:srgbClr val="C83255"/>
    </a:custClr>
    <a:custClr name="WF Pink Light 1">
      <a:srgbClr val="F26D91"/>
    </a:custClr>
    <a:custClr name="WF Pink Light 2">
      <a:srgbClr val="FFA6BE"/>
    </a:custClr>
    <a:custClr name="WF Orange Dark 2">
      <a:srgbClr val="873100"/>
    </a:custClr>
    <a:custClr name="WF Orange Dark 1">
      <a:srgbClr val="A93E00"/>
    </a:custClr>
    <a:custClr name="WF Orange">
      <a:srgbClr val="EB691E"/>
    </a:custClr>
    <a:custClr name="WF Orange Light 1">
      <a:srgbClr val="FF9657"/>
    </a:custClr>
    <a:custClr name="WF Orange Light 2">
      <a:srgbClr val="FFC5A3"/>
    </a:custClr>
    <a:custClr name="WF Violet Dark 2">
      <a:srgbClr val="5A1E64"/>
    </a:custClr>
    <a:custClr name="WF Violet Dark 1">
      <a:srgbClr val="64287D"/>
    </a:custClr>
    <a:custClr name="WF Violet">
      <a:srgbClr val="823291"/>
    </a:custClr>
    <a:custClr name="WF Violet Light 1">
      <a:srgbClr val="BB70CC"/>
    </a:custClr>
    <a:custClr name="WF Violet Light 2">
      <a:srgbClr val="E5A2F2"/>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CD70885E8B5D4BB9EEF7A4B8D5E3CB" ma:contentTypeVersion="1" ma:contentTypeDescription="Create a new document." ma:contentTypeScope="" ma:versionID="5b62be866a702f74bb8895f8e3732748">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E4D0AE-E97C-47BE-A10F-CFADC9BF095B}">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C1BE6FF-F3A8-4F8C-8E5C-C839FF2FE085}">
  <ds:schemaRefs>
    <ds:schemaRef ds:uri="http://schemas.microsoft.com/sharepoint/v3/contenttype/forms"/>
  </ds:schemaRefs>
</ds:datastoreItem>
</file>

<file path=customXml/itemProps3.xml><?xml version="1.0" encoding="utf-8"?>
<ds:datastoreItem xmlns:ds="http://schemas.openxmlformats.org/officeDocument/2006/customXml" ds:itemID="{1391EFD2-DA7C-4259-8B96-081EE537D9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CIB 2020 Presentation</Template>
  <TotalTime>0</TotalTime>
  <Words>1204</Words>
  <Application>Microsoft Office PowerPoint</Application>
  <PresentationFormat>On-screen Show (4:3)</PresentationFormat>
  <Paragraphs>137</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MS PGothic</vt:lpstr>
      <vt:lpstr>Arial</vt:lpstr>
      <vt:lpstr>Wells Fargo Sans</vt:lpstr>
      <vt:lpstr>Wells Fargo Sans SemiBold</vt:lpstr>
      <vt:lpstr>Wells Fargo Serif</vt:lpstr>
      <vt:lpstr>Wells Fargo Serif Display</vt:lpstr>
      <vt:lpstr>Wingdings</vt:lpstr>
      <vt:lpstr>CIB 2020 Presentation</vt:lpstr>
      <vt:lpstr>The U.S. Economic Outlook</vt:lpstr>
      <vt:lpstr>Real Consumer Spending</vt:lpstr>
      <vt:lpstr>Consumer Spending Breakdown</vt:lpstr>
      <vt:lpstr>Nonfarm Payrolls </vt:lpstr>
      <vt:lpstr>Retail Sales</vt:lpstr>
      <vt:lpstr>Capital Goods Orders</vt:lpstr>
      <vt:lpstr>Industrial Production</vt:lpstr>
      <vt:lpstr>New Home Sales</vt:lpstr>
      <vt:lpstr>Personal Income</vt:lpstr>
      <vt:lpstr>Excess Savings</vt:lpstr>
      <vt:lpstr>Job Loss by Industry</vt:lpstr>
      <vt:lpstr>Spending by Income</vt:lpstr>
      <vt:lpstr>Household Debt-to-Income</vt:lpstr>
      <vt:lpstr>Household Financial Obligations</vt:lpstr>
      <vt:lpstr>U.S. GDP Growth</vt:lpstr>
      <vt:lpstr>U.S. COVID Cases</vt:lpstr>
      <vt:lpstr>Unemployment Rate</vt:lpstr>
      <vt:lpstr>Inflation</vt:lpstr>
      <vt:lpstr>Rates Forecast</vt:lpstr>
      <vt:lpstr>Wells Fargo Securities Economics Group</vt:lpstr>
    </vt:vector>
  </TitlesOfParts>
  <Manager/>
  <Company>Wells Fargo N.A.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Wells Fargo Securities Economics Group</dc:title>
  <dc:subject/>
  <dc:creator>Mackay, Scott T [MARKETING MANAGER]</dc:creator>
  <cp:keywords/>
  <dc:description/>
  <cp:lastModifiedBy>Mathews, Hop</cp:lastModifiedBy>
  <cp:revision>134</cp:revision>
  <cp:lastPrinted>2018-10-13T23:11:53Z</cp:lastPrinted>
  <dcterms:created xsi:type="dcterms:W3CDTF">2020-06-10T14:19:31Z</dcterms:created>
  <dcterms:modified xsi:type="dcterms:W3CDTF">2021-02-22T12:17:21Z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0x01010016CD70885E8B5D4BB9EEF7A4B8D5E3CB</vt:lpwstr>
  </property>
</Properties>
</file>